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664" r:id="rId5"/>
  </p:sldMasterIdLst>
  <p:notesMasterIdLst>
    <p:notesMasterId r:id="rId31"/>
  </p:notesMasterIdLst>
  <p:handoutMasterIdLst>
    <p:handoutMasterId r:id="rId32"/>
  </p:handoutMasterIdLst>
  <p:sldIdLst>
    <p:sldId id="256" r:id="rId6"/>
    <p:sldId id="273" r:id="rId7"/>
    <p:sldId id="274" r:id="rId8"/>
    <p:sldId id="383" r:id="rId9"/>
    <p:sldId id="393" r:id="rId10"/>
    <p:sldId id="386" r:id="rId11"/>
    <p:sldId id="271" r:id="rId12"/>
    <p:sldId id="309" r:id="rId13"/>
    <p:sldId id="378" r:id="rId14"/>
    <p:sldId id="389" r:id="rId15"/>
    <p:sldId id="376" r:id="rId16"/>
    <p:sldId id="381" r:id="rId17"/>
    <p:sldId id="384" r:id="rId18"/>
    <p:sldId id="377" r:id="rId19"/>
    <p:sldId id="382" r:id="rId20"/>
    <p:sldId id="395" r:id="rId21"/>
    <p:sldId id="396" r:id="rId22"/>
    <p:sldId id="390" r:id="rId23"/>
    <p:sldId id="374" r:id="rId24"/>
    <p:sldId id="385" r:id="rId25"/>
    <p:sldId id="397" r:id="rId26"/>
    <p:sldId id="398" r:id="rId27"/>
    <p:sldId id="391" r:id="rId28"/>
    <p:sldId id="379" r:id="rId29"/>
    <p:sldId id="392" r:id="rId30"/>
  </p:sldIdLst>
  <p:sldSz cx="12192000" cy="6858000"/>
  <p:notesSz cx="7010400" cy="9296400"/>
  <p:embeddedFontLst>
    <p:embeddedFont>
      <p:font typeface="Batang" panose="02030600000101010101" pitchFamily="18" charset="-127"/>
      <p:regular r:id="rId33"/>
    </p:embeddedFont>
    <p:embeddedFont>
      <p:font typeface="Britannic Bold" panose="020B0903060703020204" pitchFamily="34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Century Gothic" panose="020B0502020202020204" pitchFamily="34" charset="0"/>
      <p:regular r:id="rId41"/>
      <p:bold r:id="rId42"/>
      <p:italic r:id="rId43"/>
      <p:boldItalic r:id="rId44"/>
    </p:embeddedFont>
    <p:embeddedFont>
      <p:font typeface="Euphemia" panose="020B0503040102020104" pitchFamily="34" charset="0"/>
      <p:regular r:id="rId45"/>
    </p:embeddedFont>
    <p:embeddedFont>
      <p:font typeface="Stencil" panose="040409050D0802020404" pitchFamily="82" charset="0"/>
      <p:regular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le Roberts" initials="MR" lastIdx="1" clrIdx="0">
    <p:extLst>
      <p:ext uri="{19B8F6BF-5375-455C-9EA6-DF929625EA0E}">
        <p15:presenceInfo xmlns:p15="http://schemas.microsoft.com/office/powerpoint/2012/main" userId="S-1-5-21-539991693-2948609479-2399450076-47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43D"/>
    <a:srgbClr val="39892F"/>
    <a:srgbClr val="000000"/>
    <a:srgbClr val="2D2D2D"/>
    <a:srgbClr val="17293E"/>
    <a:srgbClr val="051630"/>
    <a:srgbClr val="0A1A34"/>
    <a:srgbClr val="04102A"/>
    <a:srgbClr val="081832"/>
    <a:srgbClr val="36A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6" autoAdjust="0"/>
    <p:restoredTop sz="84977" autoAdjust="0"/>
  </p:normalViewPr>
  <p:slideViewPr>
    <p:cSldViewPr snapToGrid="0">
      <p:cViewPr varScale="1">
        <p:scale>
          <a:sx n="50" d="100"/>
          <a:sy n="50" d="100"/>
        </p:scale>
        <p:origin x="34" y="586"/>
      </p:cViewPr>
      <p:guideLst>
        <p:guide orient="horz" pos="2160"/>
        <p:guide pos="379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00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7.fntdata"/><Relationship Id="rId21" Type="http://schemas.openxmlformats.org/officeDocument/2006/relationships/slide" Target="slides/slide16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4.fntdata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5.xml"/><Relationship Id="rId4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Bill%20LaForge\Campus%20Forums\Fall%202021\Enrollment%20Demographics%2020-year%20trend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Bill%20LaForge\Campus%20Forums\Fall%202021\Enrollment%20Demographics%2020-year%20trend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Dan%20Ennis\IHL%20Presentation\Enrollment%20Demographics%2020-year%20trend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Dan%20Ennis\IHL%20Presentation\Revenue%20info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Dan%20Ennis\IHL%20Presentation\Revenue%20inf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Files\Dan%20Ennis\IHL%20Presentation\Budget%20Cuts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8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u="none" dirty="0">
                <a:solidFill>
                  <a:schemeClr val="tx1"/>
                </a:solidFill>
              </a:rPr>
              <a:t>DELTA</a:t>
            </a:r>
            <a:r>
              <a:rPr lang="en-US" sz="2000" b="1" u="none" baseline="0" dirty="0">
                <a:solidFill>
                  <a:schemeClr val="tx1"/>
                </a:solidFill>
              </a:rPr>
              <a:t> STATE UNIVERSITY</a:t>
            </a:r>
            <a:endParaRPr lang="en-US" sz="2000" b="1" u="none" dirty="0">
              <a:solidFill>
                <a:schemeClr val="tx1"/>
              </a:solidFill>
            </a:endParaRPr>
          </a:p>
          <a:p>
            <a:pPr>
              <a:spcAft>
                <a:spcPts val="0"/>
              </a:spcAft>
              <a:defRPr sz="1800" b="1"/>
            </a:pPr>
            <a:r>
              <a:rPr lang="en-US" sz="2000" b="1" u="none" dirty="0">
                <a:solidFill>
                  <a:schemeClr val="tx1"/>
                </a:solidFill>
              </a:rPr>
              <a:t>Fall Headcount Enrollment:  17-Year Trend</a:t>
            </a:r>
          </a:p>
          <a:p>
            <a:pPr>
              <a:spcAft>
                <a:spcPts val="0"/>
              </a:spcAft>
              <a:defRPr sz="1800" b="1"/>
            </a:pPr>
            <a:r>
              <a:rPr lang="en-US" sz="1400" b="1" i="1" u="none" dirty="0">
                <a:solidFill>
                  <a:schemeClr val="tx1"/>
                </a:solidFill>
              </a:rPr>
              <a:t>(Main Campus only. Does not include TFA or Dual Credit Students)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spcAft>
              <a:spcPts val="0"/>
            </a:spcAft>
            <a:defRPr sz="1800" b="1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9105605808123651E-2"/>
          <c:y val="0.18579512977544474"/>
          <c:w val="0.85471287701902843"/>
          <c:h val="0.58399795858850978"/>
        </c:manualLayout>
      </c:layout>
      <c:lineChart>
        <c:grouping val="standard"/>
        <c:varyColors val="0"/>
        <c:ser>
          <c:idx val="0"/>
          <c:order val="0"/>
          <c:tx>
            <c:strRef>
              <c:f>'interactive chart'!$B$1</c:f>
              <c:strCache>
                <c:ptCount val="1"/>
                <c:pt idx="0">
                  <c:v>Count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'interactive chart'!$A$8:$A$25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'interactive chart'!$B$8:$B$25</c:f>
              <c:numCache>
                <c:formatCode>General</c:formatCode>
                <c:ptCount val="18"/>
                <c:pt idx="0">
                  <c:v>4027</c:v>
                </c:pt>
                <c:pt idx="1">
                  <c:v>3914</c:v>
                </c:pt>
                <c:pt idx="2">
                  <c:v>3798</c:v>
                </c:pt>
                <c:pt idx="3">
                  <c:v>3800</c:v>
                </c:pt>
                <c:pt idx="4">
                  <c:v>3583</c:v>
                </c:pt>
                <c:pt idx="5">
                  <c:v>3482</c:v>
                </c:pt>
                <c:pt idx="6">
                  <c:v>3367</c:v>
                </c:pt>
                <c:pt idx="7">
                  <c:v>3285</c:v>
                </c:pt>
                <c:pt idx="8">
                  <c:v>3368</c:v>
                </c:pt>
                <c:pt idx="9">
                  <c:v>3281</c:v>
                </c:pt>
                <c:pt idx="10">
                  <c:v>3295</c:v>
                </c:pt>
                <c:pt idx="11">
                  <c:v>3162</c:v>
                </c:pt>
                <c:pt idx="12">
                  <c:v>2965</c:v>
                </c:pt>
                <c:pt idx="13">
                  <c:v>2962</c:v>
                </c:pt>
                <c:pt idx="14">
                  <c:v>2608</c:v>
                </c:pt>
                <c:pt idx="15">
                  <c:v>2453</c:v>
                </c:pt>
                <c:pt idx="16">
                  <c:v>2363</c:v>
                </c:pt>
                <c:pt idx="17">
                  <c:v>2495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6D-4689-8027-2E38A60E273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32051568"/>
        <c:axId val="1965827344"/>
      </c:lineChart>
      <c:catAx>
        <c:axId val="1032051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Fall Semester</a:t>
                </a:r>
              </a:p>
            </c:rich>
          </c:tx>
          <c:layout>
            <c:manualLayout>
              <c:xMode val="edge"/>
              <c:yMode val="edge"/>
              <c:x val="0.45318978186691461"/>
              <c:y val="0.832539807524059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5827344"/>
        <c:crosses val="autoZero"/>
        <c:auto val="1"/>
        <c:lblAlgn val="ctr"/>
        <c:lblOffset val="100"/>
        <c:noMultiLvlLbl val="0"/>
      </c:catAx>
      <c:valAx>
        <c:axId val="196582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#</a:t>
                </a:r>
                <a:r>
                  <a:rPr lang="en-US" sz="1400" b="1" baseline="0" dirty="0">
                    <a:solidFill>
                      <a:schemeClr val="tx1"/>
                    </a:solidFill>
                  </a:rPr>
                  <a:t> of Students</a:t>
                </a:r>
                <a:endParaRPr lang="en-US" sz="14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0685655576977199E-2"/>
              <c:y val="0.427967191601049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205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i="0">
          <a:solidFill>
            <a:schemeClr val="tx1">
              <a:lumMod val="50000"/>
              <a:lumOff val="50000"/>
            </a:schemeClr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>
                <a:solidFill>
                  <a:schemeClr val="tx1"/>
                </a:solidFill>
                <a:effectLst/>
              </a:rPr>
              <a:t>DELTA STATE UNIVERSITY</a:t>
            </a:r>
            <a:endParaRPr lang="en-US" sz="2000" dirty="0"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Enrollment by Level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1400" b="1" i="1" baseline="0" dirty="0">
                <a:solidFill>
                  <a:schemeClr val="tx1"/>
                </a:solidFill>
                <a:effectLst/>
              </a:rPr>
              <a:t>(Main Campus only. Does not include TFA or Dual Credit Students</a:t>
            </a:r>
            <a:r>
              <a:rPr lang="en-US" sz="1400" b="0" i="1" baseline="0" dirty="0">
                <a:solidFill>
                  <a:schemeClr val="tx1"/>
                </a:solidFill>
                <a:effectLst/>
              </a:rPr>
              <a:t>)</a:t>
            </a:r>
            <a:endParaRPr lang="en-US" sz="14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25489507959602498"/>
          <c:y val="1.68585537838751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1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197883400688673"/>
          <c:y val="0.12689720034995625"/>
          <c:w val="0.88395350758007807"/>
          <c:h val="0.60364861582128815"/>
        </c:manualLayout>
      </c:layout>
      <c:lineChart>
        <c:grouping val="standard"/>
        <c:varyColors val="0"/>
        <c:ser>
          <c:idx val="0"/>
          <c:order val="0"/>
          <c:tx>
            <c:strRef>
              <c:f>charts!$C$1</c:f>
              <c:strCache>
                <c:ptCount val="1"/>
                <c:pt idx="0">
                  <c:v>Undergraduate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tx1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charts!$B$8:$B$25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charts!$C$8:$C$25</c:f>
              <c:numCache>
                <c:formatCode>General</c:formatCode>
                <c:ptCount val="18"/>
                <c:pt idx="0">
                  <c:v>3298</c:v>
                </c:pt>
                <c:pt idx="1">
                  <c:v>3192</c:v>
                </c:pt>
                <c:pt idx="2">
                  <c:v>3007</c:v>
                </c:pt>
                <c:pt idx="3">
                  <c:v>2919</c:v>
                </c:pt>
                <c:pt idx="4">
                  <c:v>2728</c:v>
                </c:pt>
                <c:pt idx="5">
                  <c:v>2663</c:v>
                </c:pt>
                <c:pt idx="6">
                  <c:v>2536</c:v>
                </c:pt>
                <c:pt idx="7">
                  <c:v>2438</c:v>
                </c:pt>
                <c:pt idx="8">
                  <c:v>2559</c:v>
                </c:pt>
                <c:pt idx="9">
                  <c:v>2499</c:v>
                </c:pt>
                <c:pt idx="10">
                  <c:v>2494</c:v>
                </c:pt>
                <c:pt idx="11">
                  <c:v>2423</c:v>
                </c:pt>
                <c:pt idx="12">
                  <c:v>2325</c:v>
                </c:pt>
                <c:pt idx="13">
                  <c:v>2319</c:v>
                </c:pt>
                <c:pt idx="14">
                  <c:v>1941</c:v>
                </c:pt>
                <c:pt idx="15">
                  <c:v>1767</c:v>
                </c:pt>
                <c:pt idx="16">
                  <c:v>1696</c:v>
                </c:pt>
                <c:pt idx="17">
                  <c:v>1702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0-4E73-BE56-DA2E09ADB953}"/>
            </c:ext>
          </c:extLst>
        </c:ser>
        <c:ser>
          <c:idx val="1"/>
          <c:order val="1"/>
          <c:tx>
            <c:strRef>
              <c:f>charts!$D$1</c:f>
              <c:strCache>
                <c:ptCount val="1"/>
                <c:pt idx="0">
                  <c:v>Graduate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charts!$B$8:$B$25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charts!$D$8:$D$25</c:f>
              <c:numCache>
                <c:formatCode>General</c:formatCode>
                <c:ptCount val="18"/>
                <c:pt idx="0">
                  <c:v>729</c:v>
                </c:pt>
                <c:pt idx="1">
                  <c:v>722</c:v>
                </c:pt>
                <c:pt idx="2">
                  <c:v>791</c:v>
                </c:pt>
                <c:pt idx="3">
                  <c:v>881</c:v>
                </c:pt>
                <c:pt idx="4">
                  <c:v>855</c:v>
                </c:pt>
                <c:pt idx="5">
                  <c:v>819</c:v>
                </c:pt>
                <c:pt idx="6">
                  <c:v>831</c:v>
                </c:pt>
                <c:pt idx="7">
                  <c:v>847</c:v>
                </c:pt>
                <c:pt idx="8">
                  <c:v>809</c:v>
                </c:pt>
                <c:pt idx="9">
                  <c:v>782</c:v>
                </c:pt>
                <c:pt idx="10">
                  <c:v>801</c:v>
                </c:pt>
                <c:pt idx="11">
                  <c:v>739</c:v>
                </c:pt>
                <c:pt idx="12">
                  <c:v>640</c:v>
                </c:pt>
                <c:pt idx="13">
                  <c:v>643</c:v>
                </c:pt>
                <c:pt idx="14">
                  <c:v>667</c:v>
                </c:pt>
                <c:pt idx="15">
                  <c:v>686</c:v>
                </c:pt>
                <c:pt idx="16">
                  <c:v>667</c:v>
                </c:pt>
                <c:pt idx="17">
                  <c:v>793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C0-4E73-BE56-DA2E09ADB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1727744"/>
        <c:axId val="1029150240"/>
      </c:lineChart>
      <c:catAx>
        <c:axId val="1191727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Fall Semester</a:t>
                </a:r>
              </a:p>
            </c:rich>
          </c:tx>
          <c:layout>
            <c:manualLayout>
              <c:xMode val="edge"/>
              <c:yMode val="edge"/>
              <c:x val="0.46583256626403635"/>
              <c:y val="0.7957091367019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9150240"/>
        <c:crosses val="autoZero"/>
        <c:auto val="1"/>
        <c:lblAlgn val="ctr"/>
        <c:lblOffset val="100"/>
        <c:noMultiLvlLbl val="0"/>
      </c:catAx>
      <c:valAx>
        <c:axId val="102915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# of Students</a:t>
                </a:r>
              </a:p>
            </c:rich>
          </c:tx>
          <c:layout>
            <c:manualLayout>
              <c:xMode val="edge"/>
              <c:yMode val="edge"/>
              <c:x val="1.0982557823840658E-2"/>
              <c:y val="0.3821186934966462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rgbClr val="00753E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172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892508591346773"/>
          <c:y val="0.85586511741031379"/>
          <c:w val="0.37882154929554296"/>
          <c:h val="3.44492563429571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solidFill>
                  <a:schemeClr val="tx1"/>
                </a:solidFill>
                <a:effectLst/>
              </a:rPr>
              <a:t>DELTA STATE UNIVERSITY</a:t>
            </a:r>
            <a:endParaRPr lang="en-US" sz="2000" dirty="0"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Enrollment by Residency - Undergraduate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1400" b="1" i="1" baseline="0" dirty="0">
                <a:solidFill>
                  <a:schemeClr val="tx1"/>
                </a:solidFill>
                <a:effectLst/>
              </a:rPr>
              <a:t>(Main Campus only. Does not include TFA or Dual Credit Students)</a:t>
            </a:r>
            <a:endParaRPr lang="en-US" sz="1400" b="1" dirty="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1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59724409448819"/>
          <c:y val="0.13206765820939048"/>
          <c:w val="0.89009280867390483"/>
          <c:h val="0.69054541257110025"/>
        </c:manualLayout>
      </c:layout>
      <c:lineChart>
        <c:grouping val="standard"/>
        <c:varyColors val="0"/>
        <c:ser>
          <c:idx val="0"/>
          <c:order val="0"/>
          <c:tx>
            <c:strRef>
              <c:f>charts!$B$56</c:f>
              <c:strCache>
                <c:ptCount val="1"/>
                <c:pt idx="0">
                  <c:v>MS Delta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charts!$I$55:$Z$55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charts!$I$56:$Z$56</c:f>
              <c:numCache>
                <c:formatCode>General</c:formatCode>
                <c:ptCount val="18"/>
                <c:pt idx="0">
                  <c:v>2324</c:v>
                </c:pt>
                <c:pt idx="1">
                  <c:v>2288</c:v>
                </c:pt>
                <c:pt idx="2">
                  <c:v>2142</c:v>
                </c:pt>
                <c:pt idx="3">
                  <c:v>2070</c:v>
                </c:pt>
                <c:pt idx="4">
                  <c:v>1916</c:v>
                </c:pt>
                <c:pt idx="5">
                  <c:v>1880</c:v>
                </c:pt>
                <c:pt idx="6">
                  <c:v>1715</c:v>
                </c:pt>
                <c:pt idx="7">
                  <c:v>1583</c:v>
                </c:pt>
                <c:pt idx="8">
                  <c:v>1611</c:v>
                </c:pt>
                <c:pt idx="9">
                  <c:v>1539</c:v>
                </c:pt>
                <c:pt idx="10">
                  <c:v>1450</c:v>
                </c:pt>
                <c:pt idx="11">
                  <c:v>1365</c:v>
                </c:pt>
                <c:pt idx="12">
                  <c:v>1263</c:v>
                </c:pt>
                <c:pt idx="13">
                  <c:v>1226</c:v>
                </c:pt>
                <c:pt idx="14">
                  <c:v>1010</c:v>
                </c:pt>
                <c:pt idx="15">
                  <c:v>924</c:v>
                </c:pt>
                <c:pt idx="16">
                  <c:v>873</c:v>
                </c:pt>
                <c:pt idx="17">
                  <c:v>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4D-4E49-B30D-92A1FDDC27C7}"/>
            </c:ext>
          </c:extLst>
        </c:ser>
        <c:ser>
          <c:idx val="1"/>
          <c:order val="1"/>
          <c:tx>
            <c:strRef>
              <c:f>charts!$B$57</c:f>
              <c:strCache>
                <c:ptCount val="1"/>
                <c:pt idx="0">
                  <c:v>In-state (Other)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086729002624672E-2"/>
                  <c:y val="-3.03508311461067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4D-4E49-B30D-92A1FDDC27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charts!$I$55:$Z$55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charts!$I$57:$Z$57</c:f>
              <c:numCache>
                <c:formatCode>General</c:formatCode>
                <c:ptCount val="18"/>
                <c:pt idx="0">
                  <c:v>669</c:v>
                </c:pt>
                <c:pt idx="1">
                  <c:v>627</c:v>
                </c:pt>
                <c:pt idx="2">
                  <c:v>586</c:v>
                </c:pt>
                <c:pt idx="3">
                  <c:v>546</c:v>
                </c:pt>
                <c:pt idx="4">
                  <c:v>507</c:v>
                </c:pt>
                <c:pt idx="5">
                  <c:v>510</c:v>
                </c:pt>
                <c:pt idx="6">
                  <c:v>530</c:v>
                </c:pt>
                <c:pt idx="7">
                  <c:v>549</c:v>
                </c:pt>
                <c:pt idx="8">
                  <c:v>595</c:v>
                </c:pt>
                <c:pt idx="9">
                  <c:v>570</c:v>
                </c:pt>
                <c:pt idx="10">
                  <c:v>589</c:v>
                </c:pt>
                <c:pt idx="11">
                  <c:v>588</c:v>
                </c:pt>
                <c:pt idx="12">
                  <c:v>571</c:v>
                </c:pt>
                <c:pt idx="13">
                  <c:v>621</c:v>
                </c:pt>
                <c:pt idx="14">
                  <c:v>526</c:v>
                </c:pt>
                <c:pt idx="15">
                  <c:v>477</c:v>
                </c:pt>
                <c:pt idx="16">
                  <c:v>472</c:v>
                </c:pt>
                <c:pt idx="17">
                  <c:v>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4D-4E49-B30D-92A1FDDC27C7}"/>
            </c:ext>
          </c:extLst>
        </c:ser>
        <c:ser>
          <c:idx val="2"/>
          <c:order val="2"/>
          <c:tx>
            <c:strRef>
              <c:f>charts!$B$58</c:f>
              <c:strCache>
                <c:ptCount val="1"/>
                <c:pt idx="0">
                  <c:v>Out-of-State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FFFF00"/>
              </a:solidFill>
              <a:ln w="9525">
                <a:solidFill>
                  <a:srgbClr val="FFFF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charts!$I$55:$Z$55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charts!$I$58:$Z$58</c:f>
              <c:numCache>
                <c:formatCode>General</c:formatCode>
                <c:ptCount val="18"/>
                <c:pt idx="0">
                  <c:v>274</c:v>
                </c:pt>
                <c:pt idx="1">
                  <c:v>244</c:v>
                </c:pt>
                <c:pt idx="2">
                  <c:v>243</c:v>
                </c:pt>
                <c:pt idx="3">
                  <c:v>259</c:v>
                </c:pt>
                <c:pt idx="4">
                  <c:v>257</c:v>
                </c:pt>
                <c:pt idx="5">
                  <c:v>221</c:v>
                </c:pt>
                <c:pt idx="6">
                  <c:v>239</c:v>
                </c:pt>
                <c:pt idx="7">
                  <c:v>243</c:v>
                </c:pt>
                <c:pt idx="8">
                  <c:v>281</c:v>
                </c:pt>
                <c:pt idx="9">
                  <c:v>303</c:v>
                </c:pt>
                <c:pt idx="10">
                  <c:v>351</c:v>
                </c:pt>
                <c:pt idx="11">
                  <c:v>362</c:v>
                </c:pt>
                <c:pt idx="12">
                  <c:v>366</c:v>
                </c:pt>
                <c:pt idx="13">
                  <c:v>360</c:v>
                </c:pt>
                <c:pt idx="14">
                  <c:v>323</c:v>
                </c:pt>
                <c:pt idx="15">
                  <c:v>303</c:v>
                </c:pt>
                <c:pt idx="16">
                  <c:v>292</c:v>
                </c:pt>
                <c:pt idx="17">
                  <c:v>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4D-4E49-B30D-92A1FDDC27C7}"/>
            </c:ext>
          </c:extLst>
        </c:ser>
        <c:ser>
          <c:idx val="3"/>
          <c:order val="3"/>
          <c:tx>
            <c:strRef>
              <c:f>charts!$B$59</c:f>
              <c:strCache>
                <c:ptCount val="1"/>
                <c:pt idx="0">
                  <c:v>International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charts!$I$55:$Z$55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charts!$I$59:$Z$59</c:f>
              <c:numCache>
                <c:formatCode>General</c:formatCode>
                <c:ptCount val="18"/>
                <c:pt idx="0">
                  <c:v>31</c:v>
                </c:pt>
                <c:pt idx="1">
                  <c:v>33</c:v>
                </c:pt>
                <c:pt idx="2">
                  <c:v>36</c:v>
                </c:pt>
                <c:pt idx="3">
                  <c:v>44</c:v>
                </c:pt>
                <c:pt idx="4">
                  <c:v>48</c:v>
                </c:pt>
                <c:pt idx="5">
                  <c:v>52</c:v>
                </c:pt>
                <c:pt idx="6">
                  <c:v>52</c:v>
                </c:pt>
                <c:pt idx="7">
                  <c:v>63</c:v>
                </c:pt>
                <c:pt idx="8">
                  <c:v>72</c:v>
                </c:pt>
                <c:pt idx="9">
                  <c:v>87</c:v>
                </c:pt>
                <c:pt idx="10">
                  <c:v>104</c:v>
                </c:pt>
                <c:pt idx="11">
                  <c:v>108</c:v>
                </c:pt>
                <c:pt idx="12">
                  <c:v>125</c:v>
                </c:pt>
                <c:pt idx="13">
                  <c:v>112</c:v>
                </c:pt>
                <c:pt idx="14">
                  <c:v>82</c:v>
                </c:pt>
                <c:pt idx="15">
                  <c:v>63</c:v>
                </c:pt>
                <c:pt idx="16">
                  <c:v>59</c:v>
                </c:pt>
                <c:pt idx="17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4D-4E49-B30D-92A1FDDC2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3945024"/>
        <c:axId val="1953671040"/>
      </c:lineChart>
      <c:catAx>
        <c:axId val="1973945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Fall Terms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3671040"/>
        <c:crosses val="autoZero"/>
        <c:auto val="1"/>
        <c:lblAlgn val="ctr"/>
        <c:lblOffset val="100"/>
        <c:noMultiLvlLbl val="0"/>
      </c:catAx>
      <c:valAx>
        <c:axId val="195367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# of Students</a:t>
                </a:r>
              </a:p>
            </c:rich>
          </c:tx>
          <c:layout>
            <c:manualLayout>
              <c:xMode val="edge"/>
              <c:yMode val="edge"/>
              <c:x val="1.618610564304462E-2"/>
              <c:y val="0.397167687372411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394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70135435408161"/>
          <c:y val="3.2990481199929991E-2"/>
          <c:w val="0.88114435515051581"/>
          <c:h val="0.709512225161895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Revenue!$A$13</c:f>
              <c:strCache>
                <c:ptCount val="1"/>
                <c:pt idx="0">
                  <c:v>Other Sources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numFmt formatCode="_(&quot;$&quot;* #,##0.0_);_(&quot;$&quot;* \(#,##0.0\);_(&quot;$&quot;* &quot;-&quot;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Revenue!$H$11:$I$12</c:f>
              <c:multiLvlStrCache>
                <c:ptCount val="2"/>
                <c:lvl>
                  <c:pt idx="0">
                    <c:v>Budgeted</c:v>
                  </c:pt>
                  <c:pt idx="1">
                    <c:v>Actual</c:v>
                  </c:pt>
                </c:lvl>
                <c:lvl>
                  <c:pt idx="0">
                    <c:v>2022-23</c:v>
                  </c:pt>
                </c:lvl>
              </c:multiLvlStrCache>
            </c:multiLvlStrRef>
          </c:cat>
          <c:val>
            <c:numRef>
              <c:f>Revenue!$H$13:$I$13</c:f>
              <c:numCache>
                <c:formatCode>_("$"* #,##0.00_);_("$"* \(#,##0.00\);_("$"* "-"??_);_(@_)</c:formatCode>
                <c:ptCount val="2"/>
                <c:pt idx="0">
                  <c:v>6236459</c:v>
                </c:pt>
                <c:pt idx="1">
                  <c:v>1859895.69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40-4E00-9B7D-D200724F99B6}"/>
            </c:ext>
          </c:extLst>
        </c:ser>
        <c:ser>
          <c:idx val="1"/>
          <c:order val="1"/>
          <c:tx>
            <c:strRef>
              <c:f>Revenue!$A$14</c:f>
              <c:strCache>
                <c:ptCount val="1"/>
                <c:pt idx="0">
                  <c:v>Tuition and Fees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_(&quot;$&quot;* #,##0.0_);_(&quot;$&quot;* \(#,##0.0\);_(&quot;$&quot;* &quot;-&quot;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Revenue!$H$11:$I$12</c:f>
              <c:multiLvlStrCache>
                <c:ptCount val="2"/>
                <c:lvl>
                  <c:pt idx="0">
                    <c:v>Budgeted</c:v>
                  </c:pt>
                  <c:pt idx="1">
                    <c:v>Actual</c:v>
                  </c:pt>
                </c:lvl>
                <c:lvl>
                  <c:pt idx="0">
                    <c:v>2022-23</c:v>
                  </c:pt>
                </c:lvl>
              </c:multiLvlStrCache>
            </c:multiLvlStrRef>
          </c:cat>
          <c:val>
            <c:numRef>
              <c:f>Revenue!$H$14:$I$14</c:f>
              <c:numCache>
                <c:formatCode>_("$"* #,##0.00_);_("$"* \(#,##0.00\);_("$"* "-"??_);_(@_)</c:formatCode>
                <c:ptCount val="2"/>
                <c:pt idx="0">
                  <c:v>21845824</c:v>
                </c:pt>
                <c:pt idx="1">
                  <c:v>19903868.960000001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40-4E00-9B7D-D200724F99B6}"/>
            </c:ext>
          </c:extLst>
        </c:ser>
        <c:ser>
          <c:idx val="2"/>
          <c:order val="2"/>
          <c:tx>
            <c:strRef>
              <c:f>Revenue!$A$15</c:f>
              <c:strCache>
                <c:ptCount val="1"/>
                <c:pt idx="0">
                  <c:v>State Appropriations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numFmt formatCode="&quot;$&quot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Revenue!$H$11:$I$12</c:f>
              <c:multiLvlStrCache>
                <c:ptCount val="2"/>
                <c:lvl>
                  <c:pt idx="0">
                    <c:v>Budgeted</c:v>
                  </c:pt>
                  <c:pt idx="1">
                    <c:v>Actual</c:v>
                  </c:pt>
                </c:lvl>
                <c:lvl>
                  <c:pt idx="0">
                    <c:v>2022-23</c:v>
                  </c:pt>
                </c:lvl>
              </c:multiLvlStrCache>
            </c:multiLvlStrRef>
          </c:cat>
          <c:val>
            <c:numRef>
              <c:f>Revenue!$H$15:$I$15</c:f>
              <c:numCache>
                <c:formatCode>_("$"* #,##0.00_);_("$"* \(#,##0.00\);_("$"* "-"??_);_(@_)</c:formatCode>
                <c:ptCount val="2"/>
                <c:pt idx="0">
                  <c:v>23500832</c:v>
                </c:pt>
                <c:pt idx="1">
                  <c:v>25957345.82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40-4E00-9B7D-D200724F9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886927136"/>
        <c:axId val="1318842160"/>
      </c:barChart>
      <c:catAx>
        <c:axId val="188692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8842160"/>
        <c:crosses val="autoZero"/>
        <c:auto val="1"/>
        <c:lblAlgn val="ctr"/>
        <c:lblOffset val="100"/>
        <c:noMultiLvlLbl val="0"/>
      </c:catAx>
      <c:valAx>
        <c:axId val="13188421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927136"/>
        <c:crosses val="autoZero"/>
        <c:crossBetween val="between"/>
        <c:majorUnit val="5000000"/>
        <c:dispUnits>
          <c:builtInUnit val="millions"/>
          <c:dispUnitsLbl>
            <c:layout>
              <c:manualLayout>
                <c:xMode val="edge"/>
                <c:yMode val="edge"/>
                <c:x val="1.440329665375694E-2"/>
                <c:y val="0.3577481587942174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9230772284163431"/>
          <c:y val="0.90771625659921673"/>
          <c:w val="0.50608176914150305"/>
          <c:h val="6.17058192567033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782315966825483E-2"/>
          <c:y val="0.1857141898633837"/>
          <c:w val="0.95585050735797361"/>
          <c:h val="0.79734473831265984"/>
        </c:manualLayout>
      </c:layout>
      <c:pie3D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2C0-4CF9-A621-C0FD801B2D30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2C0-4CF9-A621-C0FD801B2D30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2C0-4CF9-A621-C0FD801B2D30}"/>
              </c:ext>
            </c:extLst>
          </c:dPt>
          <c:dPt>
            <c:idx val="3"/>
            <c:bubble3D val="0"/>
            <c:spPr>
              <a:solidFill>
                <a:srgbClr val="00843D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2C0-4CF9-A621-C0FD801B2D30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2C0-4CF9-A621-C0FD801B2D30}"/>
              </c:ext>
            </c:extLst>
          </c:dPt>
          <c:dLbls>
            <c:dLbl>
              <c:idx val="0"/>
              <c:layout>
                <c:manualLayout>
                  <c:x val="-0.21191309344827119"/>
                  <c:y val="-0.29062721954744958"/>
                </c:manualLayout>
              </c:layout>
              <c:tx>
                <c:rich>
                  <a:bodyPr/>
                  <a:lstStyle/>
                  <a:p>
                    <a:fld id="{7069E2F0-9599-4DBC-94F2-EBEAEBDFF2A9}" type="CATEGORYNAME">
                      <a:rPr lang="en-US" sz="2400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618A5FED-9301-4247-AD31-26F0C59F6046}" type="PERCENTAGE">
                      <a:rPr lang="en-US" sz="2400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222222222222223"/>
                      <c:h val="0.1736111111111111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2C0-4CF9-A621-C0FD801B2D30}"/>
                </c:ext>
              </c:extLst>
            </c:dLbl>
            <c:dLbl>
              <c:idx val="1"/>
              <c:layout>
                <c:manualLayout>
                  <c:x val="-5.7716510588439726E-2"/>
                  <c:y val="9.71349206881711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C0-4CF9-A621-C0FD801B2D30}"/>
                </c:ext>
              </c:extLst>
            </c:dLbl>
            <c:dLbl>
              <c:idx val="2"/>
              <c:layout>
                <c:manualLayout>
                  <c:x val="-0.11666666666666667"/>
                  <c:y val="-3.00550452026829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91666666666666"/>
                      <c:h val="0.173611111111111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2C0-4CF9-A621-C0FD801B2D30}"/>
                </c:ext>
              </c:extLst>
            </c:dLbl>
            <c:dLbl>
              <c:idx val="3"/>
              <c:layout>
                <c:manualLayout>
                  <c:x val="9.1227354748001088E-2"/>
                  <c:y val="-2.3248671892564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208339155251895"/>
                      <c:h val="0.202345279870256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2C0-4CF9-A621-C0FD801B2D30}"/>
                </c:ext>
              </c:extLst>
            </c:dLbl>
            <c:dLbl>
              <c:idx val="4"/>
              <c:layout>
                <c:manualLayout>
                  <c:x val="0.11917361443842578"/>
                  <c:y val="-3.785034600277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C0-4CF9-A621-C0FD801B2D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Expenditures!$A$13:$A$17</c:f>
              <c:strCache>
                <c:ptCount val="5"/>
                <c:pt idx="0">
                  <c:v>Salaries</c:v>
                </c:pt>
                <c:pt idx="1">
                  <c:v>Travel</c:v>
                </c:pt>
                <c:pt idx="2">
                  <c:v>Contractual</c:v>
                </c:pt>
                <c:pt idx="3">
                  <c:v>Commodities</c:v>
                </c:pt>
                <c:pt idx="4">
                  <c:v>Other</c:v>
                </c:pt>
              </c:strCache>
            </c:strRef>
          </c:cat>
          <c:val>
            <c:numRef>
              <c:f>Expenditures!$B$13:$B$17</c:f>
              <c:numCache>
                <c:formatCode>_("$"* #,##0.00_);_("$"* \(#,##0.00\);_("$"* "-"??_);_(@_)</c:formatCode>
                <c:ptCount val="5"/>
                <c:pt idx="0">
                  <c:v>36279609</c:v>
                </c:pt>
                <c:pt idx="1">
                  <c:v>889975</c:v>
                </c:pt>
                <c:pt idx="2">
                  <c:v>8439406</c:v>
                </c:pt>
                <c:pt idx="3">
                  <c:v>1020093</c:v>
                </c:pt>
                <c:pt idx="4">
                  <c:v>558146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2C0-4CF9-A621-C0FD801B2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22220553417925E-2"/>
          <c:y val="3.9517085839469245E-2"/>
          <c:w val="0.88871823283851303"/>
          <c:h val="0.8618559237190096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43D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E5-4963-8EC7-3B2067E90D46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FEE5-4963-8EC7-3B2067E90D46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EE5-4963-8EC7-3B2067E90D4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EE5-4963-8EC7-3B2067E90D4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4ECD43E0-EFB3-496F-895C-D57632532BAF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EE5-4963-8EC7-3B2067E90D4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FD28139-7E57-4477-852D-04FD493C21DD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EE5-4963-8EC7-3B2067E90D4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3AF9C2C-4B7E-4440-9EEA-1C74352FAEFF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EE5-4963-8EC7-3B2067E90D4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F596485-C871-4773-AF1F-F3F0EF1B9167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FEE5-4963-8EC7-3B2067E90D4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AED7ECF-F165-4435-8C7E-B7C37C6CD874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EE5-4963-8EC7-3B2067E90D46}"/>
                </c:ext>
              </c:extLst>
            </c:dLbl>
            <c:dLbl>
              <c:idx val="5"/>
              <c:layout>
                <c:manualLayout>
                  <c:x val="3.3980581658370115E-3"/>
                  <c:y val="6.9209054942180423E-2"/>
                </c:manualLayout>
              </c:layout>
              <c:tx>
                <c:rich>
                  <a:bodyPr/>
                  <a:lstStyle/>
                  <a:p>
                    <a:fld id="{5627E729-E89E-425E-AEA8-62176CA40E5F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FEE5-4963-8EC7-3B2067E90D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Sheet1!$B$15:$G$15</c:f>
              <c:strCache>
                <c:ptCount val="6"/>
                <c:pt idx="0">
                  <c:v>FY23</c:v>
                </c:pt>
                <c:pt idx="1">
                  <c:v>FY24  - current</c:v>
                </c:pt>
                <c:pt idx="2">
                  <c:v>FY24 - modified</c:v>
                </c:pt>
                <c:pt idx="3">
                  <c:v>FY25 Projected</c:v>
                </c:pt>
                <c:pt idx="4">
                  <c:v>FY26 Projected</c:v>
                </c:pt>
                <c:pt idx="5">
                  <c:v>FY27 Projected</c:v>
                </c:pt>
              </c:strCache>
            </c:strRef>
          </c:cat>
          <c:val>
            <c:numRef>
              <c:f>Sheet1!$B$16:$G$16</c:f>
              <c:numCache>
                <c:formatCode>_("$"* #,##0.00_);_("$"* \(#,##0.00\);_("$"* "-"??_);_(@_)</c:formatCode>
                <c:ptCount val="6"/>
                <c:pt idx="0">
                  <c:v>51583115</c:v>
                </c:pt>
                <c:pt idx="1">
                  <c:v>47190219</c:v>
                </c:pt>
                <c:pt idx="2">
                  <c:v>45809684</c:v>
                </c:pt>
                <c:pt idx="3">
                  <c:v>40568145</c:v>
                </c:pt>
                <c:pt idx="4">
                  <c:v>40403051</c:v>
                </c:pt>
                <c:pt idx="5">
                  <c:v>40237702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E5-4963-8EC7-3B2067E90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7"/>
        <c:overlap val="-27"/>
        <c:axId val="1235960607"/>
        <c:axId val="583739247"/>
      </c:barChart>
      <c:catAx>
        <c:axId val="1235960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3739247"/>
        <c:crosses val="autoZero"/>
        <c:auto val="1"/>
        <c:lblAlgn val="ctr"/>
        <c:lblOffset val="100"/>
        <c:noMultiLvlLbl val="0"/>
      </c:catAx>
      <c:valAx>
        <c:axId val="583739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5960607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1326860552790037E-2"/>
                <c:y val="0.44985885712417301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0.45583</cdr:x>
      <cdr:y>0.07092</cdr:y>
    </cdr:from>
    <cdr:to>
      <cdr:x>0.55046</cdr:x>
      <cdr:y>0.09754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329078F-B0E8-4D03-B7EE-2BB1FF075933}"/>
            </a:ext>
          </a:extLst>
        </cdr:cNvPr>
        <cdr:cNvSpPr txBox="1"/>
      </cdr:nvSpPr>
      <cdr:spPr>
        <a:xfrm xmlns:a="http://schemas.openxmlformats.org/drawingml/2006/main">
          <a:off x="4591903" y="409498"/>
          <a:ext cx="953269" cy="153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0.7758</cdr:x>
      <cdr:y>0.83228</cdr:y>
    </cdr:from>
    <cdr:to>
      <cdr:x>0.79849</cdr:x>
      <cdr:y>0.86527</cdr:y>
    </cdr:to>
    <cdr:sp macro="" textlink="">
      <cdr:nvSpPr>
        <cdr:cNvPr id="18" name="TextBox 17">
          <a:extLst xmlns:a="http://schemas.openxmlformats.org/drawingml/2006/main">
            <a:ext uri="{FF2B5EF4-FFF2-40B4-BE49-F238E27FC236}">
              <a16:creationId xmlns:a16="http://schemas.microsoft.com/office/drawing/2014/main" id="{36698AD5-CD4D-4EA7-B11F-ADBFC2F3C503}"/>
            </a:ext>
          </a:extLst>
        </cdr:cNvPr>
        <cdr:cNvSpPr txBox="1"/>
      </cdr:nvSpPr>
      <cdr:spPr>
        <a:xfrm xmlns:a="http://schemas.openxmlformats.org/drawingml/2006/main">
          <a:off x="9093747" y="5707791"/>
          <a:ext cx="265967" cy="2262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200" dirty="0"/>
        </a:p>
      </cdr:txBody>
    </cdr:sp>
  </cdr:relSizeAnchor>
  <cdr:relSizeAnchor xmlns:cdr="http://schemas.openxmlformats.org/drawingml/2006/chartDrawing">
    <cdr:from>
      <cdr:x>0.11529</cdr:x>
      <cdr:y>0.25986</cdr:y>
    </cdr:from>
    <cdr:to>
      <cdr:x>0.14263</cdr:x>
      <cdr:y>0.28814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99CC21B7-716F-4A47-B4BF-AB34106BD5A1}"/>
            </a:ext>
          </a:extLst>
        </cdr:cNvPr>
        <cdr:cNvSpPr txBox="1"/>
      </cdr:nvSpPr>
      <cdr:spPr>
        <a:xfrm xmlns:a="http://schemas.openxmlformats.org/drawingml/2006/main">
          <a:off x="1351404" y="1782125"/>
          <a:ext cx="320473" cy="193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lIns="0" tIns="0" rIns="0" bIns="0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-3%</a:t>
          </a:r>
        </a:p>
      </cdr:txBody>
    </cdr:sp>
  </cdr:relSizeAnchor>
  <cdr:relSizeAnchor xmlns:cdr="http://schemas.openxmlformats.org/drawingml/2006/chartDrawing">
    <cdr:from>
      <cdr:x>0.16691</cdr:x>
      <cdr:y>0.27669</cdr:y>
    </cdr:from>
    <cdr:to>
      <cdr:x>0.19424</cdr:x>
      <cdr:y>0.30497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596BEC1B-FB36-4491-899E-74E83E6744FB}"/>
            </a:ext>
          </a:extLst>
        </cdr:cNvPr>
        <cdr:cNvSpPr txBox="1"/>
      </cdr:nvSpPr>
      <cdr:spPr>
        <a:xfrm xmlns:a="http://schemas.openxmlformats.org/drawingml/2006/main">
          <a:off x="1956482" y="1897545"/>
          <a:ext cx="320357" cy="1939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-3%</a:t>
          </a:r>
        </a:p>
      </cdr:txBody>
    </cdr:sp>
  </cdr:relSizeAnchor>
  <cdr:relSizeAnchor xmlns:cdr="http://schemas.openxmlformats.org/drawingml/2006/chartDrawing">
    <cdr:from>
      <cdr:x>0.25769</cdr:x>
      <cdr:y>0.29593</cdr:y>
    </cdr:from>
    <cdr:to>
      <cdr:x>0.28502</cdr:x>
      <cdr:y>0.32421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596BEC1B-FB36-4491-899E-74E83E6744FB}"/>
            </a:ext>
          </a:extLst>
        </cdr:cNvPr>
        <cdr:cNvSpPr txBox="1"/>
      </cdr:nvSpPr>
      <cdr:spPr>
        <a:xfrm xmlns:a="http://schemas.openxmlformats.org/drawingml/2006/main">
          <a:off x="3020625" y="2029499"/>
          <a:ext cx="320356" cy="193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-6%</a:t>
          </a:r>
        </a:p>
      </cdr:txBody>
    </cdr:sp>
  </cdr:relSizeAnchor>
  <cdr:relSizeAnchor xmlns:cdr="http://schemas.openxmlformats.org/drawingml/2006/chartDrawing">
    <cdr:from>
      <cdr:x>0.31229</cdr:x>
      <cdr:y>0.31613</cdr:y>
    </cdr:from>
    <cdr:to>
      <cdr:x>0.33962</cdr:x>
      <cdr:y>0.34442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596BEC1B-FB36-4491-899E-74E83E6744FB}"/>
            </a:ext>
          </a:extLst>
        </cdr:cNvPr>
        <cdr:cNvSpPr txBox="1"/>
      </cdr:nvSpPr>
      <cdr:spPr>
        <a:xfrm xmlns:a="http://schemas.openxmlformats.org/drawingml/2006/main">
          <a:off x="3660579" y="2168030"/>
          <a:ext cx="320357" cy="19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-3%</a:t>
          </a:r>
        </a:p>
      </cdr:txBody>
    </cdr:sp>
  </cdr:relSizeAnchor>
  <cdr:relSizeAnchor xmlns:cdr="http://schemas.openxmlformats.org/drawingml/2006/chartDrawing">
    <cdr:from>
      <cdr:x>0.35987</cdr:x>
      <cdr:y>0.33364</cdr:y>
    </cdr:from>
    <cdr:to>
      <cdr:x>0.3872</cdr:x>
      <cdr:y>0.36192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596BEC1B-FB36-4491-899E-74E83E6744FB}"/>
            </a:ext>
          </a:extLst>
        </cdr:cNvPr>
        <cdr:cNvSpPr txBox="1"/>
      </cdr:nvSpPr>
      <cdr:spPr>
        <a:xfrm xmlns:a="http://schemas.openxmlformats.org/drawingml/2006/main">
          <a:off x="4218325" y="2288114"/>
          <a:ext cx="320357" cy="193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-3%</a:t>
          </a:r>
        </a:p>
      </cdr:txBody>
    </cdr:sp>
  </cdr:relSizeAnchor>
  <cdr:relSizeAnchor xmlns:cdr="http://schemas.openxmlformats.org/drawingml/2006/chartDrawing">
    <cdr:from>
      <cdr:x>0.40844</cdr:x>
      <cdr:y>0.34807</cdr:y>
    </cdr:from>
    <cdr:to>
      <cdr:x>0.43577</cdr:x>
      <cdr:y>0.37636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596BEC1B-FB36-4491-899E-74E83E6744FB}"/>
            </a:ext>
          </a:extLst>
        </cdr:cNvPr>
        <cdr:cNvSpPr txBox="1"/>
      </cdr:nvSpPr>
      <cdr:spPr>
        <a:xfrm xmlns:a="http://schemas.openxmlformats.org/drawingml/2006/main">
          <a:off x="4787683" y="2387069"/>
          <a:ext cx="320356" cy="19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-2.5%</a:t>
          </a:r>
        </a:p>
      </cdr:txBody>
    </cdr:sp>
  </cdr:relSizeAnchor>
  <cdr:relSizeAnchor xmlns:cdr="http://schemas.openxmlformats.org/drawingml/2006/chartDrawing">
    <cdr:from>
      <cdr:x>0.45655</cdr:x>
      <cdr:y>0.2625</cdr:y>
    </cdr:from>
    <cdr:to>
      <cdr:x>0.48388</cdr:x>
      <cdr:y>0.29079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596BEC1B-FB36-4491-899E-74E83E6744FB}"/>
            </a:ext>
          </a:extLst>
        </cdr:cNvPr>
        <cdr:cNvSpPr txBox="1"/>
      </cdr:nvSpPr>
      <cdr:spPr>
        <a:xfrm xmlns:a="http://schemas.openxmlformats.org/drawingml/2006/main">
          <a:off x="5351571" y="1800217"/>
          <a:ext cx="320356" cy="19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00B050"/>
              </a:solidFill>
            </a:rPr>
            <a:t>2.5%</a:t>
          </a:r>
        </a:p>
      </cdr:txBody>
    </cdr:sp>
  </cdr:relSizeAnchor>
  <cdr:relSizeAnchor xmlns:cdr="http://schemas.openxmlformats.org/drawingml/2006/chartDrawing">
    <cdr:from>
      <cdr:x>0.50484</cdr:x>
      <cdr:y>0.34792</cdr:y>
    </cdr:from>
    <cdr:to>
      <cdr:x>0.53217</cdr:x>
      <cdr:y>0.37621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596BEC1B-FB36-4491-899E-74E83E6744FB}"/>
            </a:ext>
          </a:extLst>
        </cdr:cNvPr>
        <cdr:cNvSpPr txBox="1"/>
      </cdr:nvSpPr>
      <cdr:spPr>
        <a:xfrm xmlns:a="http://schemas.openxmlformats.org/drawingml/2006/main">
          <a:off x="5917580" y="2386014"/>
          <a:ext cx="320356" cy="19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-2.5%</a:t>
          </a:r>
        </a:p>
      </cdr:txBody>
    </cdr:sp>
  </cdr:relSizeAnchor>
  <cdr:relSizeAnchor xmlns:cdr="http://schemas.openxmlformats.org/drawingml/2006/chartDrawing">
    <cdr:from>
      <cdr:x>0.59727</cdr:x>
      <cdr:y>0.35875</cdr:y>
    </cdr:from>
    <cdr:to>
      <cdr:x>0.6246</cdr:x>
      <cdr:y>0.38704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596BEC1B-FB36-4491-899E-74E83E6744FB}"/>
            </a:ext>
          </a:extLst>
        </cdr:cNvPr>
        <cdr:cNvSpPr txBox="1"/>
      </cdr:nvSpPr>
      <cdr:spPr>
        <a:xfrm xmlns:a="http://schemas.openxmlformats.org/drawingml/2006/main">
          <a:off x="7001106" y="2460286"/>
          <a:ext cx="320357" cy="19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-4%</a:t>
          </a:r>
        </a:p>
      </cdr:txBody>
    </cdr:sp>
  </cdr:relSizeAnchor>
  <cdr:relSizeAnchor xmlns:cdr="http://schemas.openxmlformats.org/drawingml/2006/chartDrawing">
    <cdr:from>
      <cdr:x>0.55997</cdr:x>
      <cdr:y>0.27381</cdr:y>
    </cdr:from>
    <cdr:to>
      <cdr:x>0.5873</cdr:x>
      <cdr:y>0.30209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D45E6386-1EEF-4E17-8BAD-CA8E72954D65}"/>
            </a:ext>
          </a:extLst>
        </cdr:cNvPr>
        <cdr:cNvSpPr txBox="1"/>
      </cdr:nvSpPr>
      <cdr:spPr>
        <a:xfrm xmlns:a="http://schemas.openxmlformats.org/drawingml/2006/main">
          <a:off x="6563830" y="1877758"/>
          <a:ext cx="320356" cy="193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00B050"/>
              </a:solidFill>
            </a:rPr>
            <a:t>.5%</a:t>
          </a:r>
        </a:p>
      </cdr:txBody>
    </cdr:sp>
  </cdr:relSizeAnchor>
  <cdr:relSizeAnchor xmlns:cdr="http://schemas.openxmlformats.org/drawingml/2006/chartDrawing">
    <cdr:from>
      <cdr:x>0.64118</cdr:x>
      <cdr:y>0.37741</cdr:y>
    </cdr:from>
    <cdr:to>
      <cdr:x>0.66851</cdr:x>
      <cdr:y>0.4057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id="{F0D323DC-BA19-4816-A1C2-BD3AB2387290}"/>
            </a:ext>
          </a:extLst>
        </cdr:cNvPr>
        <cdr:cNvSpPr txBox="1"/>
      </cdr:nvSpPr>
      <cdr:spPr>
        <a:xfrm xmlns:a="http://schemas.openxmlformats.org/drawingml/2006/main">
          <a:off x="7515731" y="2588288"/>
          <a:ext cx="320357" cy="19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-6%</a:t>
          </a:r>
        </a:p>
      </cdr:txBody>
    </cdr:sp>
  </cdr:relSizeAnchor>
  <cdr:relSizeAnchor xmlns:cdr="http://schemas.openxmlformats.org/drawingml/2006/chartDrawing">
    <cdr:from>
      <cdr:x>0.72059</cdr:x>
      <cdr:y>0.4164</cdr:y>
    </cdr:from>
    <cdr:to>
      <cdr:x>0.74792</cdr:x>
      <cdr:y>0.44468</cdr:y>
    </cdr:to>
    <cdr:sp macro="" textlink="">
      <cdr:nvSpPr>
        <cdr:cNvPr id="16" name="TextBox 1">
          <a:extLst xmlns:a="http://schemas.openxmlformats.org/drawingml/2006/main">
            <a:ext uri="{FF2B5EF4-FFF2-40B4-BE49-F238E27FC236}">
              <a16:creationId xmlns:a16="http://schemas.microsoft.com/office/drawing/2014/main" id="{F0D323DC-BA19-4816-A1C2-BD3AB2387290}"/>
            </a:ext>
          </a:extLst>
        </cdr:cNvPr>
        <cdr:cNvSpPr txBox="1"/>
      </cdr:nvSpPr>
      <cdr:spPr>
        <a:xfrm xmlns:a="http://schemas.openxmlformats.org/drawingml/2006/main">
          <a:off x="8446604" y="2855664"/>
          <a:ext cx="320356" cy="193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-12%</a:t>
          </a:r>
        </a:p>
      </cdr:txBody>
    </cdr:sp>
  </cdr:relSizeAnchor>
  <cdr:relSizeAnchor xmlns:cdr="http://schemas.openxmlformats.org/drawingml/2006/chartDrawing">
    <cdr:from>
      <cdr:x>0.78363</cdr:x>
      <cdr:y>0.45579</cdr:y>
    </cdr:from>
    <cdr:to>
      <cdr:x>0.81096</cdr:x>
      <cdr:y>0.48407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F0D323DC-BA19-4816-A1C2-BD3AB2387290}"/>
            </a:ext>
          </a:extLst>
        </cdr:cNvPr>
        <cdr:cNvSpPr txBox="1"/>
      </cdr:nvSpPr>
      <cdr:spPr>
        <a:xfrm xmlns:a="http://schemas.openxmlformats.org/drawingml/2006/main">
          <a:off x="9185546" y="3125808"/>
          <a:ext cx="320356" cy="193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-6%</a:t>
          </a:r>
        </a:p>
      </cdr:txBody>
    </cdr:sp>
  </cdr:relSizeAnchor>
  <cdr:relSizeAnchor xmlns:cdr="http://schemas.openxmlformats.org/drawingml/2006/chartDrawing">
    <cdr:from>
      <cdr:x>0.83161</cdr:x>
      <cdr:y>0.47172</cdr:y>
    </cdr:from>
    <cdr:to>
      <cdr:x>0.85894</cdr:x>
      <cdr:y>0.5</cdr:y>
    </cdr:to>
    <cdr:sp macro="" textlink="">
      <cdr:nvSpPr>
        <cdr:cNvPr id="19" name="TextBox 1">
          <a:extLst xmlns:a="http://schemas.openxmlformats.org/drawingml/2006/main">
            <a:ext uri="{FF2B5EF4-FFF2-40B4-BE49-F238E27FC236}">
              <a16:creationId xmlns:a16="http://schemas.microsoft.com/office/drawing/2014/main" id="{53BFBB23-5244-4ABE-A5FF-F36C368562FB}"/>
            </a:ext>
          </a:extLst>
        </cdr:cNvPr>
        <cdr:cNvSpPr txBox="1"/>
      </cdr:nvSpPr>
      <cdr:spPr>
        <a:xfrm xmlns:a="http://schemas.openxmlformats.org/drawingml/2006/main">
          <a:off x="9747974" y="3235056"/>
          <a:ext cx="320356" cy="193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FF0000"/>
              </a:solidFill>
            </a:rPr>
            <a:t>-4%</a:t>
          </a:r>
        </a:p>
      </cdr:txBody>
    </cdr:sp>
  </cdr:relSizeAnchor>
  <cdr:relSizeAnchor xmlns:cdr="http://schemas.openxmlformats.org/drawingml/2006/chartDrawing">
    <cdr:from>
      <cdr:x>0.90957</cdr:x>
      <cdr:y>0.36851</cdr:y>
    </cdr:from>
    <cdr:to>
      <cdr:x>0.9369</cdr:x>
      <cdr:y>0.39679</cdr:y>
    </cdr:to>
    <cdr:sp macro="" textlink="">
      <cdr:nvSpPr>
        <cdr:cNvPr id="21" name="TextBox 1">
          <a:extLst xmlns:a="http://schemas.openxmlformats.org/drawingml/2006/main">
            <a:ext uri="{FF2B5EF4-FFF2-40B4-BE49-F238E27FC236}">
              <a16:creationId xmlns:a16="http://schemas.microsoft.com/office/drawing/2014/main" id="{FA68A9F7-BC0F-4306-A09E-98343EBFCED8}"/>
            </a:ext>
          </a:extLst>
        </cdr:cNvPr>
        <cdr:cNvSpPr txBox="1"/>
      </cdr:nvSpPr>
      <cdr:spPr>
        <a:xfrm xmlns:a="http://schemas.openxmlformats.org/drawingml/2006/main">
          <a:off x="10661832" y="2527272"/>
          <a:ext cx="320356" cy="1939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00B05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0.69743</cdr:x>
      <cdr:y>0.77143</cdr:y>
    </cdr:from>
    <cdr:to>
      <cdr:x>0.72292</cdr:x>
      <cdr:y>0.82654</cdr:y>
    </cdr:to>
    <cdr:pic>
      <cdr:nvPicPr>
        <cdr:cNvPr id="22" name="chart">
          <a:extLst xmlns:a="http://schemas.openxmlformats.org/drawingml/2006/main">
            <a:ext uri="{FF2B5EF4-FFF2-40B4-BE49-F238E27FC236}">
              <a16:creationId xmlns:a16="http://schemas.microsoft.com/office/drawing/2014/main" id="{6CDF8C0C-9AE9-4AA4-B3C0-49A71E2EB5D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8175171" y="5290458"/>
          <a:ext cx="298730" cy="37798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0.9376</cdr:x>
      <cdr:y>0.77015</cdr:y>
    </cdr:from>
    <cdr:to>
      <cdr:x>0.97196</cdr:x>
      <cdr:y>0.82339</cdr:y>
    </cdr:to>
    <cdr:sp macro="" textlink="">
      <cdr:nvSpPr>
        <cdr:cNvPr id="24" name="TextBox 23">
          <a:extLst xmlns:a="http://schemas.openxmlformats.org/drawingml/2006/main">
            <a:ext uri="{FF2B5EF4-FFF2-40B4-BE49-F238E27FC236}">
              <a16:creationId xmlns:a16="http://schemas.microsoft.com/office/drawing/2014/main" id="{13B4E256-12F9-43E5-91B0-1582B6AFA27E}"/>
            </a:ext>
          </a:extLst>
        </cdr:cNvPr>
        <cdr:cNvSpPr txBox="1"/>
      </cdr:nvSpPr>
      <cdr:spPr>
        <a:xfrm xmlns:a="http://schemas.openxmlformats.org/drawingml/2006/main">
          <a:off x="10990323" y="5281696"/>
          <a:ext cx="402771" cy="365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/>
            <a:t>^</a:t>
          </a:r>
        </a:p>
      </cdr:txBody>
    </cdr:sp>
  </cdr:relSizeAnchor>
  <cdr:relSizeAnchor xmlns:cdr="http://schemas.openxmlformats.org/drawingml/2006/chartDrawing">
    <cdr:from>
      <cdr:x>0.25967</cdr:x>
      <cdr:y>0.53682</cdr:y>
    </cdr:from>
    <cdr:to>
      <cdr:x>0.72586</cdr:x>
      <cdr:y>0.68285</cdr:y>
    </cdr:to>
    <cdr:sp macro="" textlink="">
      <cdr:nvSpPr>
        <cdr:cNvPr id="25" name="TextBox 24">
          <a:extLst xmlns:a="http://schemas.openxmlformats.org/drawingml/2006/main">
            <a:ext uri="{FF2B5EF4-FFF2-40B4-BE49-F238E27FC236}">
              <a16:creationId xmlns:a16="http://schemas.microsoft.com/office/drawing/2014/main" id="{C3EC907D-1B6A-417F-844D-B8D4BAF01CE3}"/>
            </a:ext>
          </a:extLst>
        </cdr:cNvPr>
        <cdr:cNvSpPr txBox="1"/>
      </cdr:nvSpPr>
      <cdr:spPr>
        <a:xfrm xmlns:a="http://schemas.openxmlformats.org/drawingml/2006/main">
          <a:off x="3043751" y="3681496"/>
          <a:ext cx="5464629" cy="1001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800" dirty="0">
              <a:solidFill>
                <a:srgbClr val="FF0000"/>
              </a:solidFill>
              <a:latin typeface="Stencil" panose="040409050D0802020404" pitchFamily="82" charset="0"/>
            </a:rPr>
            <a:t>41% decline in enrollment in last 16 years</a:t>
          </a:r>
        </a:p>
      </cdr:txBody>
    </cdr:sp>
  </cdr:relSizeAnchor>
  <cdr:relSizeAnchor xmlns:cdr="http://schemas.openxmlformats.org/drawingml/2006/chartDrawing">
    <cdr:from>
      <cdr:x>0.90231</cdr:x>
      <cdr:y>0.33999</cdr:y>
    </cdr:from>
    <cdr:to>
      <cdr:x>0.90231</cdr:x>
      <cdr:y>0.77809</cdr:y>
    </cdr:to>
    <cdr:cxnSp macro="">
      <cdr:nvCxnSpPr>
        <cdr:cNvPr id="27" name="Straight Connector 26">
          <a:extLst xmlns:a="http://schemas.openxmlformats.org/drawingml/2006/main">
            <a:ext uri="{FF2B5EF4-FFF2-40B4-BE49-F238E27FC236}">
              <a16:creationId xmlns:a16="http://schemas.microsoft.com/office/drawing/2014/main" id="{5483AF02-59F7-4F63-A654-6B864FC6CD9F}"/>
            </a:ext>
          </a:extLst>
        </cdr:cNvPr>
        <cdr:cNvCxnSpPr/>
      </cdr:nvCxnSpPr>
      <cdr:spPr>
        <a:xfrm xmlns:a="http://schemas.openxmlformats.org/drawingml/2006/main">
          <a:off x="10576666" y="2331668"/>
          <a:ext cx="0" cy="3004457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0.27806</cdr:x>
      <cdr:y>0.90264</cdr:y>
    </cdr:from>
    <cdr:to>
      <cdr:x>0.73928</cdr:x>
      <cdr:y>0.98338</cdr:y>
    </cdr:to>
    <cdr:sp macro="" textlink="">
      <cdr:nvSpPr>
        <cdr:cNvPr id="28" name="TextBox 1">
          <a:extLst xmlns:a="http://schemas.openxmlformats.org/drawingml/2006/main">
            <a:ext uri="{FF2B5EF4-FFF2-40B4-BE49-F238E27FC236}">
              <a16:creationId xmlns:a16="http://schemas.microsoft.com/office/drawing/2014/main" id="{E21EAE8D-DD44-4A60-8C79-9804C192A223}"/>
            </a:ext>
          </a:extLst>
        </cdr:cNvPr>
        <cdr:cNvSpPr txBox="1"/>
      </cdr:nvSpPr>
      <cdr:spPr>
        <a:xfrm xmlns:a="http://schemas.openxmlformats.org/drawingml/2006/main">
          <a:off x="3259332" y="6190338"/>
          <a:ext cx="5406323" cy="55367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>
              <a:lumMod val="50000"/>
            </a:schemeClr>
          </a:solidFill>
          <a:prstDash val="lgDashDotDot"/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i="1" dirty="0"/>
            <a:t> *  Fall 2018 - Census</a:t>
          </a:r>
          <a:r>
            <a:rPr lang="en-US" sz="1400" b="1" i="1" baseline="0" dirty="0"/>
            <a:t> Date changed to November 1</a:t>
          </a:r>
        </a:p>
        <a:p xmlns:a="http://schemas.openxmlformats.org/drawingml/2006/main">
          <a:pPr algn="ctr"/>
          <a:r>
            <a:rPr lang="en-US" sz="1400" b="1" i="1" dirty="0"/>
            <a:t>^ Fall 2023 – Data as of 15</a:t>
          </a:r>
          <a:r>
            <a:rPr lang="en-US" sz="1400" b="1" i="1" baseline="30000" dirty="0"/>
            <a:t>th</a:t>
          </a:r>
          <a:r>
            <a:rPr lang="en-US" sz="1400" b="1" i="1" dirty="0"/>
            <a:t> day of classes</a:t>
          </a:r>
          <a:endParaRPr lang="en-US" sz="1400" b="1" i="1" baseline="0" dirty="0"/>
        </a:p>
        <a:p xmlns:a="http://schemas.openxmlformats.org/drawingml/2006/main">
          <a:pPr algn="ctr"/>
          <a:endParaRPr lang="en-US" sz="1050" i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0.27377</cdr:x>
      <cdr:y>0.90554</cdr:y>
    </cdr:from>
    <cdr:to>
      <cdr:x>0.73506</cdr:x>
      <cdr:y>0.98721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A5494E8-008A-45C8-B888-E2824DF405E8}"/>
            </a:ext>
          </a:extLst>
        </cdr:cNvPr>
        <cdr:cNvSpPr txBox="1"/>
      </cdr:nvSpPr>
      <cdr:spPr>
        <a:xfrm xmlns:a="http://schemas.openxmlformats.org/drawingml/2006/main">
          <a:off x="3208532" y="6139538"/>
          <a:ext cx="5406323" cy="55367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>
              <a:lumMod val="50000"/>
            </a:schemeClr>
          </a:solidFill>
          <a:prstDash val="lgDashDotDot"/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i="1" dirty="0"/>
            <a:t> *  Fall 2018 - Census</a:t>
          </a:r>
          <a:r>
            <a:rPr lang="en-US" sz="1400" b="1" i="1" baseline="0" dirty="0"/>
            <a:t> Date changed to November 1</a:t>
          </a:r>
        </a:p>
        <a:p xmlns:a="http://schemas.openxmlformats.org/drawingml/2006/main">
          <a:pPr algn="ctr"/>
          <a:r>
            <a:rPr lang="en-US" sz="1400" b="1" i="1" dirty="0"/>
            <a:t>^ Fall 2023 – Data as of 15</a:t>
          </a:r>
          <a:r>
            <a:rPr lang="en-US" sz="1400" b="1" i="1" baseline="30000" dirty="0"/>
            <a:t>th</a:t>
          </a:r>
          <a:r>
            <a:rPr lang="en-US" sz="1400" b="1" i="1" dirty="0"/>
            <a:t> day of classes</a:t>
          </a:r>
          <a:endParaRPr lang="en-US" sz="1400" b="1" i="1" baseline="0" dirty="0"/>
        </a:p>
        <a:p xmlns:a="http://schemas.openxmlformats.org/drawingml/2006/main">
          <a:pPr algn="ctr"/>
          <a:endParaRPr lang="en-US" sz="1050" i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0.72348</cdr:x>
      <cdr:y>0.06526</cdr:y>
    </cdr:from>
    <cdr:to>
      <cdr:x>0.84502</cdr:x>
      <cdr:y>0.10837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BF053AED-5B70-4666-B6BD-AEBC69AC775F}"/>
            </a:ext>
          </a:extLst>
        </cdr:cNvPr>
        <cdr:cNvSpPr txBox="1"/>
      </cdr:nvSpPr>
      <cdr:spPr>
        <a:xfrm xmlns:a="http://schemas.openxmlformats.org/drawingml/2006/main">
          <a:off x="7655093" y="352348"/>
          <a:ext cx="1286003" cy="232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/>
            <a:t>$47.7M</a:t>
          </a:r>
        </a:p>
      </cdr:txBody>
    </cdr:sp>
  </cdr:relSizeAnchor>
  <cdr:relSizeAnchor xmlns:cdr="http://schemas.openxmlformats.org/drawingml/2006/chartDrawing">
    <cdr:from>
      <cdr:x>0.27511</cdr:x>
      <cdr:y>0.01877</cdr:y>
    </cdr:from>
    <cdr:to>
      <cdr:x>0.39665</cdr:x>
      <cdr:y>0.06188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BF053AED-5B70-4666-B6BD-AEBC69AC775F}"/>
            </a:ext>
          </a:extLst>
        </cdr:cNvPr>
        <cdr:cNvSpPr txBox="1"/>
      </cdr:nvSpPr>
      <cdr:spPr>
        <a:xfrm xmlns:a="http://schemas.openxmlformats.org/drawingml/2006/main">
          <a:off x="3267317" y="101354"/>
          <a:ext cx="1443447" cy="232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/>
            <a:t>$51.6M</a:t>
          </a:r>
        </a:p>
      </cdr:txBody>
    </cdr:sp>
  </cdr:relSizeAnchor>
  <cdr:relSizeAnchor xmlns:cdr="http://schemas.openxmlformats.org/drawingml/2006/chartDrawing">
    <cdr:from>
      <cdr:x>0.5463</cdr:x>
      <cdr:y>0.13739</cdr:y>
    </cdr:from>
    <cdr:to>
      <cdr:x>0.66031</cdr:x>
      <cdr:y>0.27218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3AAFBB15-2F2A-4EB4-BF33-E51BA43C658D}"/>
            </a:ext>
          </a:extLst>
        </cdr:cNvPr>
        <cdr:cNvSpPr txBox="1"/>
      </cdr:nvSpPr>
      <cdr:spPr>
        <a:xfrm xmlns:a="http://schemas.openxmlformats.org/drawingml/2006/main">
          <a:off x="5780315" y="741828"/>
          <a:ext cx="1206325" cy="7277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b="1" dirty="0">
              <a:solidFill>
                <a:srgbClr val="FF0000"/>
              </a:solidFill>
            </a:rPr>
            <a:t>-$3.9M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0.35723</cdr:x>
      <cdr:y>0.43432</cdr:y>
    </cdr:from>
    <cdr:to>
      <cdr:x>0.43268</cdr:x>
      <cdr:y>0.47226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E4260EA-E7B9-435E-895F-3776CB1C0EBC}"/>
            </a:ext>
          </a:extLst>
        </cdr:cNvPr>
        <cdr:cNvSpPr txBox="1"/>
      </cdr:nvSpPr>
      <cdr:spPr>
        <a:xfrm xmlns:a="http://schemas.openxmlformats.org/drawingml/2006/main">
          <a:off x="4005419" y="2231570"/>
          <a:ext cx="845967" cy="194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>
              <a:solidFill>
                <a:srgbClr val="FF0000"/>
              </a:solidFill>
            </a:rPr>
            <a:t>-$1.4M</a:t>
          </a:r>
        </a:p>
      </cdr:txBody>
    </cdr:sp>
  </cdr:relSizeAnchor>
  <cdr:relSizeAnchor xmlns:cdr="http://schemas.openxmlformats.org/drawingml/2006/chartDrawing">
    <cdr:from>
      <cdr:x>0.51116</cdr:x>
      <cdr:y>0.34764</cdr:y>
    </cdr:from>
    <cdr:to>
      <cdr:x>0.58661</cdr:x>
      <cdr:y>0.38559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E4260EA-E7B9-435E-895F-3776CB1C0EBC}"/>
            </a:ext>
          </a:extLst>
        </cdr:cNvPr>
        <cdr:cNvSpPr txBox="1"/>
      </cdr:nvSpPr>
      <cdr:spPr>
        <a:xfrm xmlns:a="http://schemas.openxmlformats.org/drawingml/2006/main">
          <a:off x="5731327" y="1786209"/>
          <a:ext cx="845967" cy="1949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>
              <a:solidFill>
                <a:srgbClr val="FF0000"/>
              </a:solidFill>
            </a:rPr>
            <a:t>-$5.2M</a:t>
          </a:r>
        </a:p>
      </cdr:txBody>
    </cdr:sp>
  </cdr:relSizeAnchor>
  <cdr:relSizeAnchor xmlns:cdr="http://schemas.openxmlformats.org/drawingml/2006/chartDrawing">
    <cdr:from>
      <cdr:x>0.66403</cdr:x>
      <cdr:y>0.55297</cdr:y>
    </cdr:from>
    <cdr:to>
      <cdr:x>0.73948</cdr:x>
      <cdr:y>0.59091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E4260EA-E7B9-435E-895F-3776CB1C0EBC}"/>
            </a:ext>
          </a:extLst>
        </cdr:cNvPr>
        <cdr:cNvSpPr txBox="1"/>
      </cdr:nvSpPr>
      <cdr:spPr>
        <a:xfrm xmlns:a="http://schemas.openxmlformats.org/drawingml/2006/main">
          <a:off x="7445276" y="2841182"/>
          <a:ext cx="845967" cy="194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>
              <a:solidFill>
                <a:srgbClr val="FF0000"/>
              </a:solidFill>
            </a:rPr>
            <a:t>-$165K</a:t>
          </a:r>
        </a:p>
      </cdr:txBody>
    </cdr:sp>
  </cdr:relSizeAnchor>
  <cdr:relSizeAnchor xmlns:cdr="http://schemas.openxmlformats.org/drawingml/2006/chartDrawing">
    <cdr:from>
      <cdr:x>0.80642</cdr:x>
      <cdr:y>0.55644</cdr:y>
    </cdr:from>
    <cdr:to>
      <cdr:x>0.88188</cdr:x>
      <cdr:y>0.59438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69BF4D7B-1DAD-45D4-9D6B-1F75EE851A0D}"/>
            </a:ext>
          </a:extLst>
        </cdr:cNvPr>
        <cdr:cNvSpPr txBox="1"/>
      </cdr:nvSpPr>
      <cdr:spPr>
        <a:xfrm xmlns:a="http://schemas.openxmlformats.org/drawingml/2006/main">
          <a:off x="9041832" y="2859018"/>
          <a:ext cx="846079" cy="194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>
              <a:solidFill>
                <a:srgbClr val="FF0000"/>
              </a:solidFill>
            </a:rPr>
            <a:t>-$165K</a:t>
          </a:r>
        </a:p>
      </cdr:txBody>
    </cdr:sp>
  </cdr:relSizeAnchor>
  <cdr:relSizeAnchor xmlns:cdr="http://schemas.openxmlformats.org/drawingml/2006/chartDrawing">
    <cdr:from>
      <cdr:x>0.88641</cdr:x>
      <cdr:y>0.21398</cdr:y>
    </cdr:from>
    <cdr:to>
      <cdr:x>0.94186</cdr:x>
      <cdr:y>0.32004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3EF487A7-EA4E-46B2-8508-65BA55B2B7E5}"/>
            </a:ext>
          </a:extLst>
        </cdr:cNvPr>
        <cdr:cNvSpPr/>
      </cdr:nvSpPr>
      <cdr:spPr>
        <a:xfrm xmlns:a="http://schemas.openxmlformats.org/drawingml/2006/main">
          <a:off x="9938657" y="1099456"/>
          <a:ext cx="621792" cy="544917"/>
        </a:xfrm>
        <a:prstGeom xmlns:a="http://schemas.openxmlformats.org/drawingml/2006/main" prst="rect">
          <a:avLst/>
        </a:prstGeom>
        <a:solidFill xmlns:a="http://schemas.openxmlformats.org/drawingml/2006/main">
          <a:srgbClr val="00843D"/>
        </a:solidFill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0.89391</cdr:x>
      <cdr:y>0.38761</cdr:y>
    </cdr:from>
    <cdr:to>
      <cdr:x>0.92648</cdr:x>
      <cdr:y>0.78804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F4C5BD8D-7E95-469D-A6F9-BA71A54F8830}"/>
            </a:ext>
          </a:extLst>
        </cdr:cNvPr>
        <cdr:cNvSpPr txBox="1"/>
      </cdr:nvSpPr>
      <cdr:spPr>
        <a:xfrm xmlns:a="http://schemas.openxmlformats.org/drawingml/2006/main" rot="16200000">
          <a:off x="9176656" y="2837721"/>
          <a:ext cx="2057400" cy="365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>
              <a:solidFill>
                <a:schemeClr val="tx1"/>
              </a:solidFill>
            </a:rPr>
            <a:t>Adequate Reserves</a:t>
          </a:r>
        </a:p>
      </cdr:txBody>
    </cdr:sp>
  </cdr:relSizeAnchor>
  <cdr:relSizeAnchor xmlns:cdr="http://schemas.openxmlformats.org/drawingml/2006/chartDrawing">
    <cdr:from>
      <cdr:x>0.86893</cdr:x>
      <cdr:y>0.21408</cdr:y>
    </cdr:from>
    <cdr:to>
      <cdr:x>0.96117</cdr:x>
      <cdr:y>0.3412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992D8FA5-9708-4600-B850-543AC62649FF}"/>
            </a:ext>
          </a:extLst>
        </cdr:cNvPr>
        <cdr:cNvSpPr txBox="1"/>
      </cdr:nvSpPr>
      <cdr:spPr>
        <a:xfrm xmlns:a="http://schemas.openxmlformats.org/drawingml/2006/main">
          <a:off x="9742714" y="1099955"/>
          <a:ext cx="1034143" cy="6531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>
              <a:solidFill>
                <a:schemeClr val="tx1"/>
              </a:solidFill>
            </a:rPr>
            <a:t>Revenue </a:t>
          </a:r>
        </a:p>
        <a:p xmlns:a="http://schemas.openxmlformats.org/drawingml/2006/main">
          <a:pPr algn="ctr"/>
          <a:r>
            <a:rPr lang="en-US" sz="1600" b="1" dirty="0">
              <a:solidFill>
                <a:schemeClr val="tx1"/>
              </a:solidFill>
            </a:rPr>
            <a:t>Growth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r">
              <a:defRPr sz="1200"/>
            </a:lvl1pPr>
          </a:lstStyle>
          <a:p>
            <a:fld id="{82EDDA92-F50A-42C7-BA22-D3211FDC30B6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r">
              <a:defRPr sz="1200"/>
            </a:lvl1pPr>
          </a:lstStyle>
          <a:p>
            <a:fld id="{F62B20A7-E817-4993-A9CE-0AC78233EF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765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8475" cy="466725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0" y="2"/>
            <a:ext cx="3038475" cy="466725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D4CF48B1-79A4-40B5-B2B6-6651E121ADE9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6" rIns="91413" bIns="4570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7" y="4473575"/>
            <a:ext cx="5607050" cy="3660775"/>
          </a:xfrm>
          <a:prstGeom prst="rect">
            <a:avLst/>
          </a:prstGeom>
        </p:spPr>
        <p:txBody>
          <a:bodyPr vert="horz" lIns="91413" tIns="45706" rIns="91413" bIns="4570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677"/>
            <a:ext cx="3038475" cy="46672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0" y="8829677"/>
            <a:ext cx="3038475" cy="46672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22FDC5E8-0B8D-4411-90D9-7F35AC27B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5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32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63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60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735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07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668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Fall 2006 was the most recent “high enrollment” point for Delta State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Since that time, Delta State’s Fall headcount enrollment has decreased 41%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On a positive note, our enrollment this Fall is currently 6% higher than last Fall’s November 1 census date enrollment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66">
              <a:defRPr/>
            </a:pPr>
            <a:fld id="{0A3C37BE-C303-496D-B5CD-85F2937540FC}" type="slidenum">
              <a:rPr lang="en-US">
                <a:solidFill>
                  <a:srgbClr val="514843"/>
                </a:solidFill>
                <a:latin typeface="Euphemia"/>
              </a:rPr>
              <a:pPr defTabSz="914266">
                <a:defRPr/>
              </a:pPr>
              <a:t>7</a:t>
            </a:fld>
            <a:endParaRPr lang="en-US" dirty="0">
              <a:solidFill>
                <a:srgbClr val="514843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2917198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When you compare the changes in our enrollment based on students at the undergraduate vs. graduate levels, you see that the greatest decline has occurred at the undergraduate level – 48% since Fall 2006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Whereas at the graduate level, the decline has been 8.5%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For this current semester, nearly all of the growth in enrollment was at the graduate level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92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62% decline in undergraduate students from the MS Delta in the last 16 years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In Fall 2006, we had approximately the same number of undergraduate students from the Mississippi Delta (2,324) as we did in TOTAL enrollment (undergraduate and graduate) last Fall (2,363)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And, more than the total number of undergraduate students (from all locales) this semester (1,702)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291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39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Delta State budgeted for $51.6 million in revenues for FY23, but only received $47.7 million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This led to a nearly $4M difference in the amount budgeted and the revenue received last year (9% difference in tuition and fees, and 69% difference in “other revenue”)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E&amp;G Budget only!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460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0">
              <a:tabLst>
                <a:tab pos="9142660" algn="r"/>
              </a:tabLst>
            </a:pPr>
            <a:r>
              <a:rPr lang="en-US" dirty="0"/>
              <a:t>1 day of cash………........................…………$202,100</a:t>
            </a:r>
          </a:p>
          <a:p>
            <a:pPr defTabSz="0">
              <a:tabLst>
                <a:tab pos="9142660" algn="r"/>
              </a:tabLst>
            </a:pPr>
            <a:r>
              <a:rPr lang="en-US" dirty="0"/>
              <a:t>Days of Cash at end of FY23……………….………24</a:t>
            </a:r>
          </a:p>
          <a:p>
            <a:pPr defTabSz="0">
              <a:tabLst>
                <a:tab pos="9142660" algn="r"/>
              </a:tabLst>
            </a:pPr>
            <a:r>
              <a:rPr lang="en-US" dirty="0"/>
              <a:t>Amount needed to get to 90 days……$13,338,600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3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772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As is the case with most organizations, Delta State’s budget is very “people centric.” 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77% of our budget is allocated to salaries, which means significant cuts to operations.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027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We cut the budget $4.4 million from last fiscal year to the current fiscal year.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However, we will have to cut the current budget another $1.4 million to balance before year end. 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Due to the $5.8 million cuts for the current budget, there is no money set aside for adding to our “Days of Cash.”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However, it is our intent to implement in FY25 a 3-year plan for achieving the required 90 days of cash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Implementing this plan, along with other known increases, will require that we cut our FY25 budget by another $5.2 million and our FY26 and FY27 budgets by another $165,000 each year.</a:t>
            </a:r>
          </a:p>
          <a:p>
            <a:pPr marL="171425" indent="-171425">
              <a:buFont typeface="Arial" panose="020B0604020202020204" pitchFamily="34" charset="0"/>
              <a:buChar char="•"/>
            </a:pPr>
            <a:r>
              <a:rPr lang="en-US" dirty="0"/>
              <a:t>We will also work to increase enrollment and other revenue avenues in order to offset the cuts.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549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297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07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3457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881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8034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9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DC5E8-0B8D-4411-90D9-7F35AC27BEA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6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608039"/>
            <a:ext cx="10058400" cy="3020568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894403"/>
            <a:ext cx="10058400" cy="775557"/>
          </a:xfrm>
        </p:spPr>
        <p:txBody>
          <a:bodyPr lIns="91440" rIns="91440">
            <a:no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793905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 userDrawn="1"/>
        </p:nvSpPr>
        <p:spPr>
          <a:xfrm>
            <a:off x="3175" y="457854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 userDrawn="1"/>
        </p:nvSpPr>
        <p:spPr>
          <a:xfrm>
            <a:off x="0" y="0"/>
            <a:ext cx="12188825" cy="4572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 userDrawn="1"/>
        </p:nvSpPr>
        <p:spPr>
          <a:xfrm>
            <a:off x="5454" y="6339755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608039"/>
            <a:ext cx="10058400" cy="3020568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894403"/>
            <a:ext cx="10058400" cy="775557"/>
          </a:xfrm>
        </p:spPr>
        <p:txBody>
          <a:bodyPr lIns="91440" rIns="91440">
            <a:no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 userDrawn="1"/>
        </p:nvSpPr>
        <p:spPr>
          <a:xfrm>
            <a:off x="3175" y="457854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 userDrawn="1"/>
        </p:nvSpPr>
        <p:spPr>
          <a:xfrm>
            <a:off x="0" y="0"/>
            <a:ext cx="12188825" cy="4572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 userDrawn="1"/>
        </p:nvSpPr>
        <p:spPr>
          <a:xfrm>
            <a:off x="-5433" y="6339755"/>
            <a:ext cx="12207240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3876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360459"/>
            <a:ext cx="10972800" cy="2137083"/>
          </a:xfrm>
        </p:spPr>
        <p:txBody>
          <a:bodyPr wrap="square" anchor="ctr" anchorCtr="0">
            <a:noAutofit/>
          </a:bodyPr>
          <a:lstStyle>
            <a:lvl1pPr>
              <a:lnSpc>
                <a:spcPct val="85000"/>
              </a:lnSpc>
              <a:defRPr sz="8000" b="1" cap="all" spc="3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556738"/>
            <a:ext cx="12188825" cy="1301262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15" y="5489503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0" y="0"/>
            <a:ext cx="12188825" cy="1301262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 userDrawn="1"/>
        </p:nvSpPr>
        <p:spPr>
          <a:xfrm>
            <a:off x="3175" y="1301262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8387" y="2164385"/>
            <a:ext cx="10058400" cy="1450757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556738"/>
            <a:ext cx="12188825" cy="1301262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15" y="5489503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rot="10800000">
            <a:off x="0" y="0"/>
            <a:ext cx="12188825" cy="1301262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 rot="10800000">
            <a:off x="15" y="1298233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3FD81B9-6DF6-48B9-AFAD-3A7ED5D05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3858" y="6198528"/>
            <a:ext cx="1312025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6263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8"/>
            <a:ext cx="3200400" cy="5710845"/>
          </a:xfrm>
        </p:spPr>
        <p:txBody>
          <a:bodyPr anchor="t" anchorCtr="0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8" y="457200"/>
            <a:ext cx="7132320" cy="585216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 rot="10800000">
            <a:off x="8087937" y="-1522"/>
            <a:ext cx="4104063" cy="6858000"/>
            <a:chOff x="16" y="0"/>
            <a:chExt cx="4104063" cy="6858000"/>
          </a:xfrm>
        </p:grpSpPr>
        <p:sp>
          <p:nvSpPr>
            <p:cNvPr id="8" name="Rectangle 7"/>
            <p:cNvSpPr/>
            <p:nvPr/>
          </p:nvSpPr>
          <p:spPr>
            <a:xfrm>
              <a:off x="16" y="0"/>
              <a:ext cx="4050791" cy="6858000"/>
            </a:xfrm>
            <a:prstGeom prst="rect">
              <a:avLst/>
            </a:prstGeom>
            <a:solidFill>
              <a:srgbClr val="008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040071" y="0"/>
              <a:ext cx="64008" cy="6858000"/>
            </a:xfrm>
            <a:prstGeom prst="rect">
              <a:avLst/>
            </a:prstGeom>
            <a:solidFill>
              <a:srgbClr val="36AA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1772" y="642712"/>
            <a:ext cx="3200400" cy="5710845"/>
          </a:xfrm>
        </p:spPr>
        <p:txBody>
          <a:bodyPr anchor="t" anchorCtr="0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721" y="501397"/>
            <a:ext cx="7132320" cy="585216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1650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753081" cy="365127"/>
          </a:xfrm>
        </p:spPr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  <p:pic>
        <p:nvPicPr>
          <p:cNvPr id="11" name="Picture 10" title="Ribbon tab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0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6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pic>
        <p:nvPicPr>
          <p:cNvPr id="10" name="Picture 9" title="Ribbon tab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132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5"/>
            <a:ext cx="10071099" cy="2334485"/>
          </a:xfrm>
        </p:spPr>
        <p:txBody>
          <a:bodyPr anchor="ctr">
            <a:normAutofit/>
          </a:bodyPr>
          <a:lstStyle>
            <a:lvl1pPr algn="ctr">
              <a:defRPr sz="60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19989" cy="365127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title="Ribbon tab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4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182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725" y="338168"/>
            <a:ext cx="3118799" cy="72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0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786535" cy="365127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9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E7D4-D9F2-46ED-8D00-EC7430810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A2CD5-F464-4236-BAB8-82B684F66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11925-7525-4818-8917-B68D03FC8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9A293-3C74-4188-A41E-26E847C7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53589-C596-4FD7-9C86-1264A9541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0247-DF19-4640-AE00-466EA37727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971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166B4-931E-45D7-9753-17E1FAE8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B9CCC7-37A7-4B0A-8109-DA9BA78C4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12D0-07D1-41C1-9D5A-2FC42C5D7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EF841-7917-4EA9-ACE5-57947B015F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30103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8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rgbClr val="36A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61" r:id="rId9"/>
    <p:sldLayoutId id="2147483656" r:id="rId10"/>
    <p:sldLayoutId id="2147483663" r:id="rId11"/>
    <p:sldLayoutId id="2147483657" r:id="rId12"/>
    <p:sldLayoutId id="2147483658" r:id="rId13"/>
    <p:sldLayoutId id="2147483659" r:id="rId14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  <a:p>
            <a:pPr lvl="5"/>
            <a:r>
              <a:t>Sixth level</a:t>
            </a:r>
          </a:p>
          <a:p>
            <a:pPr lvl="6"/>
            <a:r>
              <a:t>Seventh level</a:t>
            </a:r>
          </a:p>
          <a:p>
            <a:pPr lvl="7"/>
            <a:r>
              <a:t>Eighth level</a:t>
            </a:r>
          </a:p>
          <a:p>
            <a:pPr lvl="8"/>
            <a:r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/>
              <a:pPr/>
              <a:t>‹#›</a:t>
            </a:fld>
            <a:endParaRPr dirty="0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725" y="338168"/>
            <a:ext cx="3118799" cy="72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2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3109" y="2643519"/>
            <a:ext cx="10235342" cy="2330773"/>
          </a:xfrm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  <a:spcAft>
                <a:spcPts val="3000"/>
              </a:spcAft>
            </a:pPr>
            <a:r>
              <a:rPr lang="en-US" b="1" dirty="0">
                <a:solidFill>
                  <a:srgbClr val="00843D"/>
                </a:solidFill>
                <a:latin typeface="Britannic Bold" panose="020B0903060703020204" pitchFamily="34" charset="0"/>
                <a:ea typeface="Batang" panose="02030600000101010101" pitchFamily="18" charset="-127"/>
              </a:rPr>
              <a:t>Town Hall</a:t>
            </a:r>
            <a:endParaRPr lang="en-US" sz="6000" b="1" i="1" dirty="0">
              <a:solidFill>
                <a:srgbClr val="00843D"/>
              </a:solidFill>
              <a:latin typeface="Britannic Bold" panose="020B0903060703020204" pitchFamily="34" charset="0"/>
              <a:ea typeface="Batang" panose="02030600000101010101" pitchFamily="18" charset="-12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306993"/>
            <a:ext cx="10058400" cy="775557"/>
          </a:xfrm>
        </p:spPr>
        <p:txBody>
          <a:bodyPr>
            <a:no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9894888" algn="r"/>
              </a:tabLst>
            </a:pPr>
            <a:r>
              <a:rPr lang="en-US" dirty="0"/>
              <a:t>Daniel J. Ennis, President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9894888" algn="r"/>
              </a:tabLst>
            </a:pPr>
            <a:r>
              <a:rPr lang="en-US" dirty="0"/>
              <a:t>September 28, 2023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07" y="1358874"/>
            <a:ext cx="5114512" cy="118414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1207658" y="5206495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466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9EF8-9E7D-4EEA-B507-56C917D7DD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2256" y="123371"/>
            <a:ext cx="10058400" cy="101917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The First 100 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CE51E-81FB-4DF0-A164-A43F552423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0742" y="1792287"/>
            <a:ext cx="11397344" cy="4641169"/>
          </a:xfrm>
        </p:spPr>
        <p:txBody>
          <a:bodyPr>
            <a:normAutofit fontScale="92500" lnSpcReduction="20000"/>
          </a:bodyPr>
          <a:lstStyle/>
          <a:p>
            <a:pPr marL="511175" indent="-511175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4400" dirty="0"/>
              <a:t>Evaluating enrollment management practices,  academic program performance, and budget challenges</a:t>
            </a:r>
          </a:p>
          <a:p>
            <a:pPr marL="511175" indent="-511175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en-US" sz="4400" dirty="0"/>
              <a:t>Restructuring the Leadership Team</a:t>
            </a:r>
            <a:endParaRPr lang="en-US" sz="4400" dirty="0">
              <a:solidFill>
                <a:schemeClr val="bg1"/>
              </a:solidFill>
            </a:endParaRPr>
          </a:p>
          <a:p>
            <a:pPr marL="511175" indent="-511175">
              <a:buFont typeface="Wingdings" panose="05000000000000000000" pitchFamily="2" charset="2"/>
              <a:buChar char="Ø"/>
            </a:pPr>
            <a:r>
              <a:rPr lang="en-US" sz="4400" dirty="0"/>
              <a:t>Developing relationships/partnerships with leaders from the community, region, and state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FEB2557-1F8B-4C07-ACFF-45A72A43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924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C1C6D6-8083-4331-9238-179F5D41B1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4543" y="188913"/>
            <a:ext cx="9242425" cy="9652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What I Found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8F4483-708B-4AB6-A549-5FF83453212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2513" y="1649412"/>
            <a:ext cx="11178495" cy="5019675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/>
              <a:t>Enrollment Declines</a:t>
            </a:r>
          </a:p>
          <a:p>
            <a:pPr marL="1371600" lvl="1" indent="-465138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3600" dirty="0"/>
              <a:t>20% decline in headcount enrollment in last 3 years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/>
              <a:t>Budget Challenges</a:t>
            </a:r>
          </a:p>
          <a:p>
            <a:pPr marL="1371600" lvl="1" indent="-465138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3600" dirty="0"/>
              <a:t>8% increase in expenditures during that same 3-year time period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/>
              <a:t>Need for a Facilities Master Plan for the University</a:t>
            </a:r>
          </a:p>
          <a:p>
            <a:pPr marL="1371600" lvl="1" indent="-465138">
              <a:buFont typeface="Wingdings" panose="05000000000000000000" pitchFamily="2" charset="2"/>
              <a:buChar char="§"/>
            </a:pPr>
            <a:r>
              <a:rPr lang="en-US" sz="3600" dirty="0"/>
              <a:t>Lack of prioritized list of facility/infrastructure needs</a:t>
            </a:r>
          </a:p>
          <a:p>
            <a:pPr marL="1371600" lvl="1" indent="-465138">
              <a:buFont typeface="Wingdings" panose="05000000000000000000" pitchFamily="2" charset="2"/>
              <a:buChar char="§"/>
            </a:pPr>
            <a:r>
              <a:rPr lang="en-US" sz="3600" dirty="0"/>
              <a:t>Lack of focus on ensuring projects (and associated funding) were well-managed</a:t>
            </a:r>
            <a:endParaRPr lang="en-US" sz="800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1160D525-3CB5-41C4-8592-219CAE2D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556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C1C6D6-8083-4331-9238-179F5D41B1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0114" y="210684"/>
            <a:ext cx="9242425" cy="9652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What I Found  </a:t>
            </a:r>
            <a:r>
              <a:rPr lang="en-US" sz="4400" b="1" i="1" dirty="0">
                <a:solidFill>
                  <a:schemeClr val="tx1"/>
                </a:solidFill>
              </a:rPr>
              <a:t>(continued)</a:t>
            </a:r>
            <a:endParaRPr lang="en-US" sz="5400" b="1" i="1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8F4483-708B-4AB6-A549-5FF83453212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1310" y="1551441"/>
            <a:ext cx="11189380" cy="4849812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/>
              <a:t>Legal and Personnel issues, some of which required financial settlements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/>
              <a:t>SACSCOC 10-Year Reaffirmation Visit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/>
              <a:t>Need for a Strategic Plan for the University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/>
              <a:t>A FY23 budget deficit that needed to be resolved within 30 days​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/>
              <a:t>The fact that the recently approved FY24 budget had a structural deficit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5D2311F2-27FF-46B4-A74C-B4306F32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31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C1C6D6-8083-4331-9238-179F5D41B1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0114" y="210684"/>
            <a:ext cx="9242425" cy="9652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What I Found  </a:t>
            </a:r>
            <a:r>
              <a:rPr lang="en-US" sz="4400" b="1" i="1" dirty="0">
                <a:solidFill>
                  <a:schemeClr val="tx1"/>
                </a:solidFill>
              </a:rPr>
              <a:t>(continued)</a:t>
            </a:r>
            <a:endParaRPr lang="en-US" sz="5400" b="1" i="1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8F4483-708B-4AB6-A549-5FF83453212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1310" y="1605279"/>
            <a:ext cx="11189380" cy="4795973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3600" dirty="0"/>
              <a:t> IHL letters calling for attention to​:</a:t>
            </a:r>
          </a:p>
          <a:p>
            <a:pPr marL="182880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600" dirty="0"/>
              <a:t>Overspending on athletics​</a:t>
            </a:r>
          </a:p>
          <a:p>
            <a:pPr marL="182880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600" dirty="0"/>
              <a:t>Lack of adequate cash on hand​</a:t>
            </a:r>
          </a:p>
          <a:p>
            <a:pPr marL="182880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600" dirty="0"/>
              <a:t>Lack of adequate annual debt service coverage​</a:t>
            </a:r>
          </a:p>
          <a:p>
            <a:pPr marL="1828800" lvl="1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3600" dirty="0"/>
              <a:t>Excessive long-term liabilities​</a:t>
            </a:r>
          </a:p>
          <a:p>
            <a:pPr marL="1828800" lvl="1" indent="-457200">
              <a:buFont typeface="Wingdings" panose="05000000000000000000" pitchFamily="2" charset="2"/>
              <a:buChar char="§"/>
            </a:pPr>
            <a:r>
              <a:rPr lang="en-US" sz="3600" dirty="0"/>
              <a:t>Inadequate degree productivity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5D2311F2-27FF-46B4-A74C-B4306F32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048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DBAE26-5E3D-4F17-B69B-BE9F8AAB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843D"/>
                </a:solidFill>
                <a:latin typeface="Britannic Bold" panose="020B0903060703020204" pitchFamily="34" charset="0"/>
                <a:ea typeface="Batang" panose="02030600000101010101" pitchFamily="18" charset="-127"/>
              </a:rPr>
              <a:t>ENROLLMENT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9104E77-F23D-4290-86CB-2A5F0578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101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FD3EDE2-071E-443B-AFBF-AB2D87F740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3000291"/>
              </p:ext>
            </p:extLst>
          </p:nvPr>
        </p:nvGraphicFramePr>
        <p:xfrm>
          <a:off x="178420" y="-89210"/>
          <a:ext cx="1172178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8B779B-CAB9-424F-9ABF-49D14E09C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7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03CF6DF-36D7-40C1-99FE-A3E8138EAC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391175"/>
              </p:ext>
            </p:extLst>
          </p:nvPr>
        </p:nvGraphicFramePr>
        <p:xfrm>
          <a:off x="256478" y="0"/>
          <a:ext cx="11719932" cy="6779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AFA8F7-9854-499F-8F66-D594E0599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CCC2D64-AC5F-4C85-ADC9-D7C0155C50CA}"/>
              </a:ext>
            </a:extLst>
          </p:cNvPr>
          <p:cNvSpPr txBox="1"/>
          <p:nvPr/>
        </p:nvSpPr>
        <p:spPr>
          <a:xfrm>
            <a:off x="9661923" y="4991479"/>
            <a:ext cx="421894" cy="267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*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5E9BB545-8F99-4D22-A3D8-C07732CA356D}"/>
              </a:ext>
            </a:extLst>
          </p:cNvPr>
          <p:cNvSpPr txBox="1"/>
          <p:nvPr/>
        </p:nvSpPr>
        <p:spPr>
          <a:xfrm>
            <a:off x="2586451" y="2427515"/>
            <a:ext cx="6207034" cy="100148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0000"/>
                </a:solidFill>
                <a:latin typeface="Stencil" panose="040409050D0802020404" pitchFamily="82" charset="0"/>
              </a:rPr>
              <a:t>48% decline in uG enrollment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Stencil" panose="040409050D0802020404" pitchFamily="82" charset="0"/>
              </a:rPr>
              <a:t>in last 16 years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0600FCB-412A-4B0C-9B66-23B6913B0CE9}"/>
              </a:ext>
            </a:extLst>
          </p:cNvPr>
          <p:cNvCxnSpPr/>
          <p:nvPr/>
        </p:nvCxnSpPr>
        <p:spPr>
          <a:xfrm>
            <a:off x="11248410" y="2427515"/>
            <a:ext cx="0" cy="3004457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82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958BF-F7D7-4E73-AEC3-813035C4A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D5EF020-1277-40BC-AE88-9A4D22B43F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982031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3FB681-7142-4C81-95B5-6BAF6B5BD221}"/>
              </a:ext>
            </a:extLst>
          </p:cNvPr>
          <p:cNvCxnSpPr/>
          <p:nvPr/>
        </p:nvCxnSpPr>
        <p:spPr>
          <a:xfrm>
            <a:off x="11520554" y="2645231"/>
            <a:ext cx="0" cy="3004457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">
            <a:extLst>
              <a:ext uri="{FF2B5EF4-FFF2-40B4-BE49-F238E27FC236}">
                <a16:creationId xmlns:a16="http://schemas.microsoft.com/office/drawing/2014/main" id="{2CC2B8A2-1A51-4C09-96BF-45E828055428}"/>
              </a:ext>
            </a:extLst>
          </p:cNvPr>
          <p:cNvSpPr txBox="1"/>
          <p:nvPr/>
        </p:nvSpPr>
        <p:spPr>
          <a:xfrm>
            <a:off x="5802090" y="1208312"/>
            <a:ext cx="6389910" cy="100148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0000"/>
                </a:solidFill>
                <a:latin typeface="Stencil" panose="040409050D0802020404" pitchFamily="82" charset="0"/>
              </a:rPr>
              <a:t>62% decline in uG students from the MS Delta in last 16 years</a:t>
            </a:r>
          </a:p>
        </p:txBody>
      </p:sp>
    </p:spTree>
    <p:extLst>
      <p:ext uri="{BB962C8B-B14F-4D97-AF65-F5344CB8AC3E}">
        <p14:creationId xmlns:p14="http://schemas.microsoft.com/office/powerpoint/2010/main" val="249039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DBAE26-5E3D-4F17-B69B-BE9F8AAB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843D"/>
                </a:solidFill>
                <a:latin typeface="Britannic Bold" panose="020B0903060703020204" pitchFamily="34" charset="0"/>
                <a:ea typeface="Batang" panose="02030600000101010101" pitchFamily="18" charset="-127"/>
              </a:rPr>
              <a:t>budget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CF9F9B1-637C-4AED-91A6-B37B96A81D9D}"/>
              </a:ext>
            </a:extLst>
          </p:cNvPr>
          <p:cNvSpPr txBox="1">
            <a:spLocks/>
          </p:cNvSpPr>
          <p:nvPr/>
        </p:nvSpPr>
        <p:spPr>
          <a:xfrm>
            <a:off x="9256781" y="6356349"/>
            <a:ext cx="2842291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0FF54DE5-C571-48E8-A5BC-B369434E2F44}" type="slidenum">
              <a:rPr lang="en-US" sz="1400" b="1" smtClean="0">
                <a:solidFill>
                  <a:prstClr val="black"/>
                </a:solidFill>
                <a:latin typeface="Century Gothic"/>
              </a:rPr>
              <a:pPr defTabSz="914400">
                <a:defRPr/>
              </a:pPr>
              <a:t>10</a:t>
            </a:fld>
            <a:endParaRPr lang="en-US" sz="1400" b="1" dirty="0">
              <a:solidFill>
                <a:prstClr val="black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45805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851D7-9791-4D81-A319-44928FAE632A}"/>
              </a:ext>
            </a:extLst>
          </p:cNvPr>
          <p:cNvSpPr txBox="1"/>
          <p:nvPr/>
        </p:nvSpPr>
        <p:spPr>
          <a:xfrm>
            <a:off x="1256211" y="271328"/>
            <a:ext cx="8588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Actual vs. Budgeted Revenue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5E143D-745F-4097-94A0-7E80EFFD8423}"/>
              </a:ext>
            </a:extLst>
          </p:cNvPr>
          <p:cNvCxnSpPr>
            <a:cxnSpLocks/>
          </p:cNvCxnSpPr>
          <p:nvPr/>
        </p:nvCxnSpPr>
        <p:spPr>
          <a:xfrm flipV="1">
            <a:off x="6686005" y="1393372"/>
            <a:ext cx="0" cy="416052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F00069F-0023-45BA-9FEF-48310DFC83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229634"/>
              </p:ext>
            </p:extLst>
          </p:nvPr>
        </p:nvGraphicFramePr>
        <p:xfrm>
          <a:off x="315685" y="1458685"/>
          <a:ext cx="10580911" cy="5399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4529752-4E21-456A-8966-609D28E3D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396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F7A76F-0A55-4A8F-B1DC-DC7C73C3EF85}"/>
              </a:ext>
            </a:extLst>
          </p:cNvPr>
          <p:cNvSpPr txBox="1"/>
          <p:nvPr/>
        </p:nvSpPr>
        <p:spPr>
          <a:xfrm>
            <a:off x="478971" y="0"/>
            <a:ext cx="1129937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Financial Sustainability Ratios for FY22</a:t>
            </a:r>
          </a:p>
          <a:p>
            <a:pPr algn="ctr"/>
            <a:r>
              <a:rPr lang="en-US" sz="2400" i="1" dirty="0"/>
              <a:t>(as audited on February 28, 2023)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DBFED3-D899-44D7-B85B-4719970A0363}"/>
              </a:ext>
            </a:extLst>
          </p:cNvPr>
          <p:cNvSpPr txBox="1"/>
          <p:nvPr/>
        </p:nvSpPr>
        <p:spPr>
          <a:xfrm>
            <a:off x="587829" y="1556657"/>
            <a:ext cx="1141911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/>
              <a:t>Annual Debt Service – (0.72)</a:t>
            </a:r>
          </a:p>
          <a:p>
            <a:pPr marL="1371600" lvl="1" indent="-452438">
              <a:spcAft>
                <a:spcPts val="42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IHL minimum expectation of 1.50 times</a:t>
            </a:r>
          </a:p>
          <a:p>
            <a:pPr marL="457200" indent="-457200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/>
              <a:t>Cash on Hand – 47 days</a:t>
            </a:r>
          </a:p>
          <a:p>
            <a:pPr marL="1371600" lvl="1" indent="-452438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IHL minimum expectation of 90 days</a:t>
            </a:r>
          </a:p>
          <a:p>
            <a:pPr marL="1371600" lvl="1" indent="-452438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Updated FY23 Projection – 50 days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3600" dirty="0">
                <a:sym typeface="Wingdings" panose="05000000000000000000" pitchFamily="2" charset="2"/>
              </a:rPr>
              <a:t> 24 days 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8B8E2801-1A35-4353-9ECF-2CCB03025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546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F7A76F-0A55-4A8F-B1DC-DC7C73C3EF85}"/>
              </a:ext>
            </a:extLst>
          </p:cNvPr>
          <p:cNvSpPr txBox="1"/>
          <p:nvPr/>
        </p:nvSpPr>
        <p:spPr>
          <a:xfrm>
            <a:off x="457200" y="0"/>
            <a:ext cx="11321142" cy="1285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Financial Sustainability Ratios for FY22</a:t>
            </a:r>
          </a:p>
          <a:p>
            <a:pPr algn="ctr">
              <a:lnSpc>
                <a:spcPts val="2500"/>
              </a:lnSpc>
            </a:pPr>
            <a:r>
              <a:rPr lang="en-US" sz="3600" b="1" i="1" dirty="0"/>
              <a:t>(continued)</a:t>
            </a:r>
            <a:endParaRPr lang="en-US" sz="36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DBFED3-D899-44D7-B85B-4719970A0363}"/>
              </a:ext>
            </a:extLst>
          </p:cNvPr>
          <p:cNvSpPr txBox="1"/>
          <p:nvPr/>
        </p:nvSpPr>
        <p:spPr>
          <a:xfrm>
            <a:off x="587829" y="1665514"/>
            <a:ext cx="113211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1175" indent="-511175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/>
              <a:t>Adequate Reserves - $1.51</a:t>
            </a:r>
          </a:p>
          <a:p>
            <a:pPr marL="1371600" lvl="1" indent="-452438"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IHL Expectation of no more than $1.50 in long-term liabilities</a:t>
            </a:r>
          </a:p>
          <a:p>
            <a:pPr marL="1371600" lvl="1" indent="-452438">
              <a:spcAft>
                <a:spcPts val="24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FY23 Projection – 1.50</a:t>
            </a:r>
          </a:p>
          <a:p>
            <a:pPr marL="511175" indent="-511175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/>
              <a:t>Age of Facilities Ratio – 20.44 years</a:t>
            </a:r>
          </a:p>
          <a:p>
            <a:pPr marL="1371600" lvl="1" indent="-457200"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IHL System average – 15 years</a:t>
            </a:r>
          </a:p>
          <a:p>
            <a:pPr marL="1371600" lvl="1" indent="-457200"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/>
              <a:t>Trending higher in recent years…up from 17.60 years in FY14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2BF9FBA-C204-4B9F-A16E-7BF2E59BE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459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F2EFA51-FBA3-4FCE-A7AF-618F9BDA80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693573"/>
              </p:ext>
            </p:extLst>
          </p:nvPr>
        </p:nvGraphicFramePr>
        <p:xfrm>
          <a:off x="1578429" y="1480457"/>
          <a:ext cx="8893628" cy="5216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328B1E4-539C-4BD9-9EA1-95038185F31C}"/>
              </a:ext>
            </a:extLst>
          </p:cNvPr>
          <p:cNvSpPr txBox="1"/>
          <p:nvPr/>
        </p:nvSpPr>
        <p:spPr>
          <a:xfrm>
            <a:off x="1461951" y="161108"/>
            <a:ext cx="92680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Expenditure Categories FY24</a:t>
            </a:r>
          </a:p>
          <a:p>
            <a:endParaRPr lang="en-US" sz="5400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0E494F0D-84F0-428D-B634-DDC9E9AC2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215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2712C9-7B6B-4DB6-962F-D3A04E329DDC}"/>
              </a:ext>
            </a:extLst>
          </p:cNvPr>
          <p:cNvSpPr txBox="1"/>
          <p:nvPr/>
        </p:nvSpPr>
        <p:spPr>
          <a:xfrm>
            <a:off x="1099456" y="185058"/>
            <a:ext cx="10395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/>
              <a:t>Budget:</a:t>
            </a:r>
            <a:r>
              <a:rPr lang="en-US" sz="5400" b="1" dirty="0"/>
              <a:t> Additional Cuts Required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DD93468-85C8-4D1D-91E3-701FCDDE48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380358"/>
              </p:ext>
            </p:extLst>
          </p:nvPr>
        </p:nvGraphicFramePr>
        <p:xfrm>
          <a:off x="566057" y="1534887"/>
          <a:ext cx="11212286" cy="513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">
            <a:extLst>
              <a:ext uri="{FF2B5EF4-FFF2-40B4-BE49-F238E27FC236}">
                <a16:creationId xmlns:a16="http://schemas.microsoft.com/office/drawing/2014/main" id="{7E4260EA-E7B9-435E-895F-3776CB1C0EBC}"/>
              </a:ext>
            </a:extLst>
          </p:cNvPr>
          <p:cNvSpPr txBox="1"/>
          <p:nvPr/>
        </p:nvSpPr>
        <p:spPr>
          <a:xfrm>
            <a:off x="2887822" y="3429000"/>
            <a:ext cx="845978" cy="194943"/>
          </a:xfrm>
          <a:prstGeom prst="rect">
            <a:avLst/>
          </a:prstGeom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0000"/>
                </a:solidFill>
              </a:rPr>
              <a:t>-$4.4M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00523CC-399B-4A50-A73F-352A63F95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614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D785AA-2AD3-408D-A526-235CA3FBA2BE}"/>
              </a:ext>
            </a:extLst>
          </p:cNvPr>
          <p:cNvSpPr txBox="1"/>
          <p:nvPr/>
        </p:nvSpPr>
        <p:spPr>
          <a:xfrm>
            <a:off x="1048657" y="205378"/>
            <a:ext cx="7957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Expense/Revenue Slopes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5DC4E66-A74C-47C5-8AE7-F5BD6197246C}"/>
              </a:ext>
            </a:extLst>
          </p:cNvPr>
          <p:cNvGrpSpPr/>
          <p:nvPr/>
        </p:nvGrpSpPr>
        <p:grpSpPr>
          <a:xfrm>
            <a:off x="2425872" y="1676393"/>
            <a:ext cx="5945242" cy="4225722"/>
            <a:chOff x="2425872" y="1676393"/>
            <a:chExt cx="5945242" cy="422572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26C283F-5033-4010-927A-EFD8A71D4E41}"/>
                </a:ext>
              </a:extLst>
            </p:cNvPr>
            <p:cNvGrpSpPr/>
            <p:nvPr/>
          </p:nvGrpSpPr>
          <p:grpSpPr>
            <a:xfrm>
              <a:off x="2425872" y="1676393"/>
              <a:ext cx="5945242" cy="4225722"/>
              <a:chOff x="2425872" y="1828796"/>
              <a:chExt cx="5945242" cy="422572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8EF3340-9E89-4F8A-890E-C00128993C13}"/>
                  </a:ext>
                </a:extLst>
              </p:cNvPr>
              <p:cNvGrpSpPr/>
              <p:nvPr/>
            </p:nvGrpSpPr>
            <p:grpSpPr>
              <a:xfrm>
                <a:off x="2873829" y="1828796"/>
                <a:ext cx="5497285" cy="3788228"/>
                <a:chOff x="2862943" y="2144486"/>
                <a:chExt cx="5497285" cy="3788228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1F5B73A4-BB13-4D82-BF81-39AABF21D6A9}"/>
                    </a:ext>
                  </a:extLst>
                </p:cNvPr>
                <p:cNvCxnSpPr/>
                <p:nvPr/>
              </p:nvCxnSpPr>
              <p:spPr>
                <a:xfrm>
                  <a:off x="2873829" y="2144486"/>
                  <a:ext cx="0" cy="3788228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9F627A0A-8573-478B-B989-7EA084F6AA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62943" y="5932712"/>
                  <a:ext cx="5497285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A236AB-98E3-40AB-A62F-FE07BBCA495C}"/>
                  </a:ext>
                </a:extLst>
              </p:cNvPr>
              <p:cNvSpPr txBox="1"/>
              <p:nvPr/>
            </p:nvSpPr>
            <p:spPr>
              <a:xfrm rot="16200000">
                <a:off x="2008083" y="3585531"/>
                <a:ext cx="11741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Amount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CF30F01-0D48-4107-BFA6-09E850D2B651}"/>
                  </a:ext>
                </a:extLst>
              </p:cNvPr>
              <p:cNvSpPr txBox="1"/>
              <p:nvPr/>
            </p:nvSpPr>
            <p:spPr>
              <a:xfrm>
                <a:off x="5262910" y="5715964"/>
                <a:ext cx="11741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Years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CAC877B-0657-4E3F-92D2-7B27B14ED983}"/>
                  </a:ext>
                </a:extLst>
              </p:cNvPr>
              <p:cNvCxnSpPr/>
              <p:nvPr/>
            </p:nvCxnSpPr>
            <p:spPr>
              <a:xfrm flipV="1">
                <a:off x="3124200" y="3722910"/>
                <a:ext cx="4942114" cy="1175661"/>
              </a:xfrm>
              <a:prstGeom prst="line">
                <a:avLst/>
              </a:prstGeom>
              <a:ln w="254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2928A44-BEEA-431E-9F25-FDB616916A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24199" y="2403311"/>
                <a:ext cx="4946904" cy="2675352"/>
              </a:xfrm>
              <a:prstGeom prst="line">
                <a:avLst/>
              </a:prstGeom>
              <a:ln w="254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DC8C450-085E-4EBB-9530-9807972F2DB6}"/>
                </a:ext>
              </a:extLst>
            </p:cNvPr>
            <p:cNvSpPr txBox="1"/>
            <p:nvPr/>
          </p:nvSpPr>
          <p:spPr>
            <a:xfrm rot="20806587">
              <a:off x="3124284" y="4617792"/>
              <a:ext cx="17591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Revenue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FE37CD-89FB-48F2-9E22-CA07F634267C}"/>
                </a:ext>
              </a:extLst>
            </p:cNvPr>
            <p:cNvSpPr txBox="1"/>
            <p:nvPr/>
          </p:nvSpPr>
          <p:spPr>
            <a:xfrm rot="1657403">
              <a:off x="3161457" y="2419395"/>
              <a:ext cx="17591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Expense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A8C81D5-33C6-4285-BD9F-8C5B3652EDF0}"/>
              </a:ext>
            </a:extLst>
          </p:cNvPr>
          <p:cNvSpPr txBox="1"/>
          <p:nvPr/>
        </p:nvSpPr>
        <p:spPr>
          <a:xfrm>
            <a:off x="3269342" y="6075096"/>
            <a:ext cx="5653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 number of years of cuts and total amount of cuts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can be reduced with revenue growth</a:t>
            </a:r>
          </a:p>
        </p:txBody>
      </p:sp>
      <p:sp>
        <p:nvSpPr>
          <p:cNvPr id="33" name="Slide Number Placeholder 1">
            <a:extLst>
              <a:ext uri="{FF2B5EF4-FFF2-40B4-BE49-F238E27FC236}">
                <a16:creationId xmlns:a16="http://schemas.microsoft.com/office/drawing/2014/main" id="{D9CE086B-2BFA-46A7-A3B0-32CB5A5B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033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EEE6598-EEFD-4151-ADD6-038BF7C22D71}"/>
              </a:ext>
            </a:extLst>
          </p:cNvPr>
          <p:cNvSpPr txBox="1">
            <a:spLocks/>
          </p:cNvSpPr>
          <p:nvPr/>
        </p:nvSpPr>
        <p:spPr>
          <a:xfrm>
            <a:off x="555172" y="157390"/>
            <a:ext cx="10058400" cy="1019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Other Revenue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E3E409-56C9-45C0-BEAD-6933114EDB4B}"/>
              </a:ext>
            </a:extLst>
          </p:cNvPr>
          <p:cNvSpPr txBox="1"/>
          <p:nvPr/>
        </p:nvSpPr>
        <p:spPr>
          <a:xfrm>
            <a:off x="849085" y="2068285"/>
            <a:ext cx="1066437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7525" lvl="0" indent="-517525">
              <a:spcAft>
                <a:spcPts val="24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/>
              <a:t>Centennial Campaign goal increased from $50 Million to $100 Million​</a:t>
            </a:r>
          </a:p>
          <a:p>
            <a:pPr marL="517525" lvl="0" indent="-517525">
              <a:spcAft>
                <a:spcPts val="24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/>
              <a:t>State support (including special appropriation and fiscal relief)​</a:t>
            </a:r>
          </a:p>
          <a:p>
            <a:pPr marL="517525" lvl="0" indent="-517525">
              <a:spcAft>
                <a:spcPts val="24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/>
              <a:t>Federal support (appropriations and grants)​</a:t>
            </a:r>
          </a:p>
          <a:p>
            <a:pPr marL="517525" lvl="0" indent="-517525">
              <a:spcAft>
                <a:spcPts val="24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/>
              <a:t>Auxiliary and licensing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2F0CE261-4378-45C2-87C1-20D4B9F4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607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DBAE26-5E3D-4F17-B69B-BE9F8AAB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843D"/>
                </a:solidFill>
                <a:latin typeface="Britannic Bold" panose="020B0903060703020204" pitchFamily="34" charset="0"/>
                <a:ea typeface="Batang" panose="02030600000101010101" pitchFamily="18" charset="-127"/>
              </a:rPr>
              <a:t>What’s Next?</a:t>
            </a:r>
          </a:p>
        </p:txBody>
      </p:sp>
    </p:spTree>
    <p:extLst>
      <p:ext uri="{BB962C8B-B14F-4D97-AF65-F5344CB8AC3E}">
        <p14:creationId xmlns:p14="http://schemas.microsoft.com/office/powerpoint/2010/main" val="1006210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9EF8-9E7D-4EEA-B507-56C917D7DD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5172" y="157390"/>
            <a:ext cx="10058400" cy="101917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CE51E-81FB-4DF0-A164-A43F552423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1885" y="1556657"/>
            <a:ext cx="11538857" cy="5143953"/>
          </a:xfrm>
        </p:spPr>
        <p:txBody>
          <a:bodyPr>
            <a:normAutofit/>
          </a:bodyPr>
          <a:lstStyle/>
          <a:p>
            <a:pPr marL="511175" indent="-511175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Leadership with focus on meeting enrollment, budget, and academic program needs</a:t>
            </a:r>
          </a:p>
          <a:p>
            <a:pPr marL="511175" indent="-511175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Continue to review enrollment, program, and budget data to uncover/resolve long-standing issues that have been hidden or not reviewed</a:t>
            </a:r>
          </a:p>
          <a:p>
            <a:pPr marL="511175" indent="-511175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Continue to restructure budget to align with enrollment</a:t>
            </a:r>
          </a:p>
          <a:p>
            <a:pPr marL="511175" indent="-511175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Continue to restructure budget to achieve IHL Financial Sustainability ratios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C2B7D5A-8925-48F8-B181-692A0ED82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153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9EF8-9E7D-4EEA-B507-56C917D7DD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5172" y="157390"/>
            <a:ext cx="10058400" cy="101917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What’s Next? </a:t>
            </a:r>
            <a:r>
              <a:rPr lang="en-US" sz="4400" b="1" i="1" dirty="0">
                <a:solidFill>
                  <a:schemeClr val="tx1"/>
                </a:solidFill>
              </a:rPr>
              <a:t>(continued)</a:t>
            </a:r>
            <a:endParaRPr lang="en-US" sz="5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CE51E-81FB-4DF0-A164-A43F552423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55172" y="2002970"/>
            <a:ext cx="11244942" cy="4311197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24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Prepare for SACS-COC on-site visit in March 2024</a:t>
            </a:r>
          </a:p>
          <a:p>
            <a:pPr marL="457200" indent="-457200">
              <a:spcAft>
                <a:spcPts val="24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Increase Capital Campaign for Delta State’s Centennial from $50M to $100M</a:t>
            </a:r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Continue to develop relationships/partnerships with leaders from the community, region, and state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6240349-472C-4EE3-8C70-DD7C66924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71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886C41-52B8-47CC-94B8-0E45302E4AD9}"/>
              </a:ext>
            </a:extLst>
          </p:cNvPr>
          <p:cNvSpPr txBox="1">
            <a:spLocks/>
          </p:cNvSpPr>
          <p:nvPr/>
        </p:nvSpPr>
        <p:spPr>
          <a:xfrm>
            <a:off x="555172" y="157390"/>
            <a:ext cx="11382828" cy="1019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Ad Hoc Committee on Budget Sustainability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52F9F0-956B-4402-BBB1-5051C8F1F8D8}"/>
              </a:ext>
            </a:extLst>
          </p:cNvPr>
          <p:cNvSpPr txBox="1">
            <a:spLocks/>
          </p:cNvSpPr>
          <p:nvPr/>
        </p:nvSpPr>
        <p:spPr>
          <a:xfrm>
            <a:off x="391885" y="1556657"/>
            <a:ext cx="11538857" cy="514395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1175" indent="-511175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Propose a “sustainable budget,” defined as:​</a:t>
            </a:r>
          </a:p>
          <a:p>
            <a:pPr marL="1828800" indent="-460375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</a:rPr>
              <a:t>Built on reasonable revenue projections​</a:t>
            </a:r>
          </a:p>
          <a:p>
            <a:pPr marL="1828800" indent="-460375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</a:rPr>
              <a:t>Ends each year with a 3-5% contingency​</a:t>
            </a:r>
          </a:p>
          <a:p>
            <a:pPr marL="1828800" indent="-460375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</a:rPr>
              <a:t>Devotes that contingency to university’s cash position until DSU has 90 days cash on hand​</a:t>
            </a:r>
          </a:p>
          <a:p>
            <a:pPr marL="1828800" indent="-460375">
              <a:spcAft>
                <a:spcPts val="120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</a:rPr>
              <a:t>Makes meaningful annual progress toward an appropriate debt coverage ratio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8FFB000-9BFB-4212-B0CD-336E4C7B0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289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AF3867B-4C59-4965-BB2F-62AD9A03B02D}"/>
              </a:ext>
            </a:extLst>
          </p:cNvPr>
          <p:cNvSpPr txBox="1">
            <a:spLocks/>
          </p:cNvSpPr>
          <p:nvPr/>
        </p:nvSpPr>
        <p:spPr>
          <a:xfrm>
            <a:off x="555172" y="157390"/>
            <a:ext cx="11311708" cy="1019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Ad Hoc Committee on Budget Sustainability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98E173-7808-49CE-93F5-ADD2EE9A7D2C}"/>
              </a:ext>
            </a:extLst>
          </p:cNvPr>
          <p:cNvSpPr txBox="1">
            <a:spLocks/>
          </p:cNvSpPr>
          <p:nvPr/>
        </p:nvSpPr>
        <p:spPr>
          <a:xfrm>
            <a:off x="1055914" y="1447800"/>
            <a:ext cx="10744200" cy="525280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Interim Dean of Library Services Joi Phillips (Chair)​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Faculty Representative from the College of Arts and Sciences​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Faculty Representative from the College of Business and Aviation​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Faculty Representative from the College of Education and Human Sciences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Faculty Representative from the School of Nursing​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​Faculty Representative at-large (appointed by Faculty Senate)​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Edwin Craft, Associate Vice President of Finance/Chief Information Officer​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Staff Representative from Student Affairs​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Staff Representative from the Student Success Center​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Staff Representative from University Advancement​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Staff Representative from Athletics​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Staff Representative at-large (appointed by Staff Council)​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</a:rPr>
              <a:t>Larry Wakefield, Interim VP for Finance &amp; Administration (ex officio)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7F271A51-E33E-4BCE-916E-FAE4B6A96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0242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DBAE26-5E3D-4F17-B69B-BE9F8AAB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843D"/>
                </a:solidFill>
                <a:latin typeface="Britannic Bold" panose="020B0903060703020204" pitchFamily="34" charset="0"/>
                <a:ea typeface="Batang" panose="02030600000101010101" pitchFamily="18" charset="-127"/>
              </a:rPr>
              <a:t>What You</a:t>
            </a:r>
            <a:br>
              <a:rPr lang="en-US" dirty="0">
                <a:solidFill>
                  <a:srgbClr val="00843D"/>
                </a:solidFill>
                <a:latin typeface="Britannic Bold" panose="020B0903060703020204" pitchFamily="34" charset="0"/>
                <a:ea typeface="Batang" panose="02030600000101010101" pitchFamily="18" charset="-127"/>
              </a:rPr>
            </a:br>
            <a:r>
              <a:rPr lang="en-US" dirty="0">
                <a:solidFill>
                  <a:srgbClr val="00843D"/>
                </a:solidFill>
                <a:latin typeface="Britannic Bold" panose="020B0903060703020204" pitchFamily="34" charset="0"/>
                <a:ea typeface="Batang" panose="02030600000101010101" pitchFamily="18" charset="-127"/>
              </a:rPr>
              <a:t>Can Do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8864067-7816-47C1-8A9E-4A45BC456C65}"/>
              </a:ext>
            </a:extLst>
          </p:cNvPr>
          <p:cNvSpPr txBox="1">
            <a:spLocks/>
          </p:cNvSpPr>
          <p:nvPr/>
        </p:nvSpPr>
        <p:spPr>
          <a:xfrm>
            <a:off x="9256781" y="6356349"/>
            <a:ext cx="2842291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0FF54DE5-C571-48E8-A5BC-B369434E2F44}" type="slidenum">
              <a:rPr lang="en-US" sz="1400" b="1" smtClean="0">
                <a:solidFill>
                  <a:prstClr val="black"/>
                </a:solidFill>
                <a:latin typeface="Century Gothic"/>
              </a:rPr>
              <a:pPr defTabSz="914400">
                <a:defRPr/>
              </a:pPr>
              <a:t>23</a:t>
            </a:fld>
            <a:endParaRPr lang="en-US" sz="1400" b="1" dirty="0">
              <a:solidFill>
                <a:prstClr val="black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60170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9EF8-9E7D-4EEA-B507-56C917D7DD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8457" y="113846"/>
            <a:ext cx="10058400" cy="101917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+mn-lt"/>
              </a:rPr>
              <a:t>How Can You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CE51E-81FB-4DF0-A164-A43F552423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8456" y="1792515"/>
            <a:ext cx="11027229" cy="4662714"/>
          </a:xfrm>
        </p:spPr>
        <p:txBody>
          <a:bodyPr>
            <a:noAutofit/>
          </a:bodyPr>
          <a:lstStyle/>
          <a:p>
            <a:pPr marL="517525" indent="-517525">
              <a:spcBef>
                <a:spcPts val="600"/>
              </a:spcBef>
              <a:spcAft>
                <a:spcPts val="1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Capital campaign:  Give if you can, support how you can​</a:t>
            </a:r>
          </a:p>
          <a:p>
            <a:pPr marL="517525" indent="-517525">
              <a:spcBef>
                <a:spcPts val="600"/>
              </a:spcBef>
              <a:spcAft>
                <a:spcPts val="1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Grants and other external funding​</a:t>
            </a:r>
          </a:p>
          <a:p>
            <a:pPr marL="517525" indent="-517525">
              <a:spcBef>
                <a:spcPts val="600"/>
              </a:spcBef>
              <a:spcAft>
                <a:spcPts val="1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Support admissions through your time and example​</a:t>
            </a:r>
          </a:p>
          <a:p>
            <a:pPr marL="517525" indent="-517525">
              <a:spcBef>
                <a:spcPts val="600"/>
              </a:spcBef>
              <a:spcAft>
                <a:spcPts val="1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Don't give in to territorial instincts​</a:t>
            </a:r>
          </a:p>
          <a:p>
            <a:pPr marL="517525" indent="-517525">
              <a:spcBef>
                <a:spcPts val="600"/>
              </a:spcBef>
              <a:spcAft>
                <a:spcPts val="1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</a:rPr>
              <a:t>Present your ideas for revenue growth or expense reduction through the committee or via your supervisor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9F83BAB-E419-4F4B-AB23-A44712AC2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781" y="6356349"/>
            <a:ext cx="2842291" cy="36512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54DE5-C571-48E8-A5BC-B369434E2F4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191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DBAE26-5E3D-4F17-B69B-BE9F8AAB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843D"/>
                </a:solidFill>
                <a:latin typeface="Britannic Bold" panose="020B0903060703020204" pitchFamily="34" charset="0"/>
                <a:ea typeface="Batang" panose="02030600000101010101" pitchFamily="18" charset="-127"/>
              </a:rPr>
              <a:t>Questions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8864067-7816-47C1-8A9E-4A45BC456C65}"/>
              </a:ext>
            </a:extLst>
          </p:cNvPr>
          <p:cNvSpPr txBox="1">
            <a:spLocks/>
          </p:cNvSpPr>
          <p:nvPr/>
        </p:nvSpPr>
        <p:spPr>
          <a:xfrm>
            <a:off x="9256781" y="6356349"/>
            <a:ext cx="2842291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0FF54DE5-C571-48E8-A5BC-B369434E2F44}" type="slidenum">
              <a:rPr lang="en-US" sz="1400" b="1" smtClean="0">
                <a:solidFill>
                  <a:prstClr val="black"/>
                </a:solidFill>
                <a:latin typeface="Century Gothic"/>
              </a:rPr>
              <a:pPr defTabSz="914400">
                <a:defRPr/>
              </a:pPr>
              <a:t>25</a:t>
            </a:fld>
            <a:endParaRPr lang="en-US" sz="1400" b="1" dirty="0">
              <a:solidFill>
                <a:prstClr val="black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4106372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Academic Literature 16x9">
  <a:themeElements>
    <a:clrScheme name="Custom 1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3F762A"/>
      </a:accent1>
      <a:accent2>
        <a:srgbClr val="549E39"/>
      </a:accent2>
      <a:accent3>
        <a:srgbClr val="8AB833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96ff0bb-e726-4e9f-9be9-71340cd44649">
      <Terms xmlns="http://schemas.microsoft.com/office/infopath/2007/PartnerControls"/>
    </lcf76f155ced4ddcb4097134ff3c332f>
    <TaxCatchAll xmlns="99a4fdec-c8fc-4e45-9028-af2966559bc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0D1200ED13E444BDB0B8CB473DBFC8" ma:contentTypeVersion="13" ma:contentTypeDescription="Create a new document." ma:contentTypeScope="" ma:versionID="f4fd17241cc3c525d77976de6d5d6c25">
  <xsd:schema xmlns:xsd="http://www.w3.org/2001/XMLSchema" xmlns:xs="http://www.w3.org/2001/XMLSchema" xmlns:p="http://schemas.microsoft.com/office/2006/metadata/properties" xmlns:ns2="596ff0bb-e726-4e9f-9be9-71340cd44649" xmlns:ns3="99a4fdec-c8fc-4e45-9028-af2966559bc9" targetNamespace="http://schemas.microsoft.com/office/2006/metadata/properties" ma:root="true" ma:fieldsID="31b230f04a8348c9ed08a20810e42239" ns2:_="" ns3:_="">
    <xsd:import namespace="596ff0bb-e726-4e9f-9be9-71340cd44649"/>
    <xsd:import namespace="99a4fdec-c8fc-4e45-9028-af2966559b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6ff0bb-e726-4e9f-9be9-71340cd446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c0fbcf8-0bcd-4969-b2f0-8aed0e292d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a4fdec-c8fc-4e45-9028-af2966559bc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c0428b5-53ca-4fb6-8160-256b8f2fc7bd}" ma:internalName="TaxCatchAll" ma:showField="CatchAllData" ma:web="99a4fdec-c8fc-4e45-9028-af2966559b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0F7D27-F4E0-4EBC-970B-12F31A9A2468}">
  <ds:schemaRefs>
    <ds:schemaRef ds:uri="596ff0bb-e726-4e9f-9be9-71340cd44649"/>
    <ds:schemaRef ds:uri="99a4fdec-c8fc-4e45-9028-af2966559bc9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87BF0C8-DDD9-42E9-A99F-C2E2B39CAB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69BA31-381A-40E2-8947-42D2C8F77BB2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43723</TotalTime>
  <Words>1464</Words>
  <Application>Microsoft Office PowerPoint</Application>
  <PresentationFormat>Widescreen</PresentationFormat>
  <Paragraphs>229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Calibri</vt:lpstr>
      <vt:lpstr>Euphemia</vt:lpstr>
      <vt:lpstr>Arial</vt:lpstr>
      <vt:lpstr>Stencil</vt:lpstr>
      <vt:lpstr>Britannic Bold</vt:lpstr>
      <vt:lpstr>Batang</vt:lpstr>
      <vt:lpstr>Century Gothic</vt:lpstr>
      <vt:lpstr>Calibri Light</vt:lpstr>
      <vt:lpstr>Wingdings</vt:lpstr>
      <vt:lpstr>Retrospect</vt:lpstr>
      <vt:lpstr>Academic Literature 16x9</vt:lpstr>
      <vt:lpstr>Town Hall</vt:lpstr>
      <vt:lpstr>The First 100 Days</vt:lpstr>
      <vt:lpstr>What I Found</vt:lpstr>
      <vt:lpstr>What I Found  (continued)</vt:lpstr>
      <vt:lpstr>What I Found  (continued)</vt:lpstr>
      <vt:lpstr>ENROLLMENT</vt:lpstr>
      <vt:lpstr>PowerPoint Presentation</vt:lpstr>
      <vt:lpstr>PowerPoint Presentation</vt:lpstr>
      <vt:lpstr>PowerPoint Presentation</vt:lpstr>
      <vt:lpstr>budget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Next?</vt:lpstr>
      <vt:lpstr>What’s Next?</vt:lpstr>
      <vt:lpstr>What’s Next? (continued)</vt:lpstr>
      <vt:lpstr>PowerPoint Presentation</vt:lpstr>
      <vt:lpstr>PowerPoint Presentation</vt:lpstr>
      <vt:lpstr>What You Can Do</vt:lpstr>
      <vt:lpstr>How Can You Help?</vt:lpstr>
      <vt:lpstr>Questions</vt:lpstr>
    </vt:vector>
  </TitlesOfParts>
  <Manager/>
  <Company>DSU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the University</dc:title>
  <dc:subject/>
  <dc:creator>Michelle Roberts</dc:creator>
  <cp:keywords/>
  <dc:description/>
  <cp:lastModifiedBy>Michelle Roberts</cp:lastModifiedBy>
  <cp:revision>1142</cp:revision>
  <cp:lastPrinted>2023-09-28T19:36:36Z</cp:lastPrinted>
  <dcterms:created xsi:type="dcterms:W3CDTF">2015-07-28T17:18:08Z</dcterms:created>
  <dcterms:modified xsi:type="dcterms:W3CDTF">2023-09-28T21:31:56Z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0x010100340D1200ED13E444BDB0B8CB473DBFC8</vt:lpwstr>
  </property>
  <property fmtid="{D5CDD505-2E9C-101B-9397-08002B2CF9AE}" pid="3" name="MediaServiceImageTags">
    <vt:lpwstr/>
  </property>
</Properties>
</file>